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791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869680" y="0"/>
            <a:ext cx="3328416" cy="6858000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ERASMUS+  /  KA122-VET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4800" b="1">
                <a:solidFill>
                  <a:srgbClr val="FFFFFF"/>
                </a:solidFill>
                <a:latin typeface="Aptos"/>
              </a:defRPr>
            </a:pPr>
            <a:r>
              <a:t>CARE 4 MENTAL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60320"/>
            <a:ext cx="7772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FFFFFF"/>
                </a:solidFill>
                <a:latin typeface="Aptos"/>
              </a:defRPr>
            </a:pPr>
            <a:r>
              <a:t>Health and Risk Prevention</a:t>
            </a:r>
          </a:p>
          <a:p>
            <a:pPr>
              <a:spcAft>
                <a:spcPts val="1200"/>
              </a:spcAft>
              <a:defRPr sz="2600" b="0">
                <a:solidFill>
                  <a:srgbClr val="FFFFFF"/>
                </a:solidFill>
                <a:latin typeface="Aptos"/>
              </a:defRPr>
            </a:pPr>
            <a:r>
              <a:t>in European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069080"/>
            <a:ext cx="749807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FFFFFF"/>
                </a:solidFill>
                <a:latin typeface="Aptos"/>
              </a:defRPr>
            </a:pPr>
            <a:r>
              <a:t>Stručna praksa učenika u europskom</a:t>
            </a:r>
          </a:p>
          <a:p>
            <a:pPr>
              <a:spcAft>
                <a:spcPts val="1200"/>
              </a:spcAft>
              <a:defRPr sz="2400" b="0">
                <a:solidFill>
                  <a:srgbClr val="FFFFFF"/>
                </a:solidFill>
                <a:latin typeface="Aptos"/>
              </a:defRPr>
            </a:pPr>
            <a:r>
              <a:t>zdravstvenom okruženju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623560"/>
            <a:ext cx="7772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FFFFFF"/>
                </a:solidFill>
                <a:latin typeface="Aptos"/>
              </a:defRPr>
            </a:pPr>
            <a:r>
              <a:t>2. lipnja 2026. – 1. lipnja 2027.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201168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4600" b="1">
                <a:solidFill>
                  <a:srgbClr val="FFFFFF"/>
                </a:solidFill>
                <a:latin typeface="Aptos"/>
              </a:defRPr>
            </a:pPr>
            <a:r>
              <a:t>28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0" y="27432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t>učenika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0" y="3794760"/>
            <a:ext cx="2743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93.720 €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0" y="448056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ukupna vrijednost</a:t>
            </a:r>
          </a:p>
          <a:p>
            <a:pPr>
              <a:spcAft>
                <a:spcPts val="12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projekta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7EFD3E04-0BB1-1AB2-E7F4-AEAFF9F9A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580" y="182879"/>
            <a:ext cx="3521340" cy="100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73D60"/>
                </a:solidFill>
                <a:latin typeface="Aptos"/>
              </a:defRPr>
            </a:pPr>
            <a:r>
              <a:t>Ciljevi projekta i priprema učenika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88720"/>
            <a:ext cx="594360" cy="54864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428232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97080"/>
                </a:solidFill>
                <a:latin typeface="Aptos"/>
              </a:defRPr>
            </a:pPr>
            <a:r>
              <a:t>CARE 4 MENTAL  |  Erasmus+ • KA122-VET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97080"/>
                </a:solidFill>
                <a:latin typeface="Aptos"/>
              </a:defRPr>
            </a:pPr>
            <a:r>
              <a:t>2/4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508760"/>
            <a:ext cx="6675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73D60"/>
                </a:solidFill>
                <a:latin typeface="Aptos"/>
              </a:defRPr>
            </a:pPr>
            <a:r>
              <a:t>Što želimo postići?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94560"/>
            <a:ext cx="64922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23394B"/>
                </a:solidFill>
                <a:latin typeface="Aptos"/>
              </a:defRPr>
            </a:pPr>
            <a:r>
              <a:t>• Ojačati stručne kompetencije u zdravstvenoj njezi i fizioterapiji.</a:t>
            </a:r>
          </a:p>
          <a:p>
            <a:pPr>
              <a:spcAft>
                <a:spcPts val="1200"/>
              </a:spcAft>
              <a:defRPr sz="2200" b="0">
                <a:solidFill>
                  <a:srgbClr val="23394B"/>
                </a:solidFill>
                <a:latin typeface="Aptos"/>
              </a:defRPr>
            </a:pPr>
            <a:r>
              <a:t>• Razviti komunikaciju s pacijentima i rad u interdisciplinarnom timu.</a:t>
            </a:r>
          </a:p>
          <a:p>
            <a:pPr>
              <a:spcAft>
                <a:spcPts val="1200"/>
              </a:spcAft>
              <a:defRPr sz="2200" b="0">
                <a:solidFill>
                  <a:srgbClr val="23394B"/>
                </a:solidFill>
                <a:latin typeface="Aptos"/>
              </a:defRPr>
            </a:pPr>
            <a:r>
              <a:t>• Povećati sigurnost, samostalnost i profesionalnu odgovornost.</a:t>
            </a:r>
          </a:p>
          <a:p>
            <a:pPr>
              <a:spcAft>
                <a:spcPts val="1200"/>
              </a:spcAft>
              <a:defRPr sz="2200" b="0">
                <a:solidFill>
                  <a:srgbClr val="23394B"/>
                </a:solidFill>
                <a:latin typeface="Aptos"/>
              </a:defRPr>
            </a:pPr>
            <a:r>
              <a:t>• Upoznati europske modele skrbi i suvremene metode rada.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43800" y="1554480"/>
            <a:ext cx="3977639" cy="4526280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18120" y="1828800"/>
            <a:ext cx="3474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1">
                <a:solidFill>
                  <a:srgbClr val="173D60"/>
                </a:solidFill>
                <a:latin typeface="Aptos"/>
              </a:defRPr>
            </a:pPr>
            <a:r>
              <a:t>Priprema i podrška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2606040"/>
            <a:ext cx="3337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3394B"/>
                </a:solidFill>
                <a:latin typeface="Aptos"/>
              </a:defRPr>
            </a:pPr>
            <a:r>
              <a:t>50 sati pripreme</a:t>
            </a:r>
          </a:p>
          <a:p>
            <a:pPr>
              <a:spcAft>
                <a:spcPts val="1200"/>
              </a:spcAft>
              <a:defRPr sz="2000" b="0">
                <a:solidFill>
                  <a:srgbClr val="23394B"/>
                </a:solidFill>
                <a:latin typeface="Aptos"/>
              </a:defRPr>
            </a:pPr>
            <a:r>
              <a:t>Stručna, jezična, kulturološka i sigurnosna priprema</a:t>
            </a:r>
          </a:p>
          <a:p>
            <a:pPr>
              <a:spcAft>
                <a:spcPts val="1200"/>
              </a:spcAft>
              <a:defRPr sz="2000" b="0">
                <a:solidFill>
                  <a:srgbClr val="23394B"/>
                </a:solidFill>
                <a:latin typeface="Aptos"/>
              </a:defRPr>
            </a:pPr>
            <a:r>
              <a:t>Mentorstvo i svakodnevna evaluacija</a:t>
            </a:r>
          </a:p>
          <a:p>
            <a:pPr>
              <a:spcAft>
                <a:spcPts val="1200"/>
              </a:spcAft>
              <a:defRPr sz="2000" b="0">
                <a:solidFill>
                  <a:srgbClr val="23394B"/>
                </a:solidFill>
                <a:latin typeface="Aptos"/>
              </a:defRPr>
            </a:pPr>
            <a:r>
              <a:t>Podrška učenicima s manje mogućnosti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73D60"/>
                </a:solidFill>
                <a:latin typeface="Aptos"/>
              </a:defRPr>
            </a:pPr>
            <a:r>
              <a:rPr dirty="0" err="1"/>
              <a:t>Dvije</a:t>
            </a:r>
            <a:r>
              <a:rPr dirty="0"/>
              <a:t> </a:t>
            </a:r>
            <a:r>
              <a:rPr dirty="0" err="1"/>
              <a:t>mobilnosti</a:t>
            </a:r>
            <a:r>
              <a:rPr dirty="0"/>
              <a:t> – </a:t>
            </a:r>
            <a:r>
              <a:rPr dirty="0" err="1"/>
              <a:t>stručne</a:t>
            </a:r>
            <a:r>
              <a:rPr dirty="0"/>
              <a:t> </a:t>
            </a:r>
            <a:r>
              <a:rPr dirty="0" err="1"/>
              <a:t>prakse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94360" y="1188720"/>
            <a:ext cx="594360" cy="54864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428232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97080"/>
                </a:solidFill>
                <a:latin typeface="Aptos"/>
              </a:defRPr>
            </a:pPr>
            <a:r>
              <a:t>CARE 4 MENTAL  |  Erasmus+ • KA122-VET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97080"/>
                </a:solidFill>
                <a:latin typeface="Aptos"/>
              </a:defRPr>
            </a:pPr>
            <a:r>
              <a:t>3/4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554480"/>
            <a:ext cx="5212080" cy="4553712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3736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500" b="1">
                <a:solidFill>
                  <a:srgbClr val="173D60"/>
                </a:solidFill>
                <a:latin typeface="Aptos"/>
              </a:defRPr>
            </a:pPr>
            <a:r>
              <a:t>PORTUGAL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37744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1">
                <a:solidFill>
                  <a:srgbClr val="009DC3"/>
                </a:solidFill>
                <a:latin typeface="Aptos"/>
              </a:defRPr>
            </a:pPr>
            <a:r>
              <a:t>08. – 21. ožujka 2027.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97180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73D60"/>
                </a:solidFill>
                <a:latin typeface="Aptos"/>
              </a:defRPr>
            </a:pPr>
            <a:r>
              <a:t>16 učenika + 3 osobe u pratnji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611880"/>
            <a:ext cx="466344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lang="hr-HR" dirty="0" err="1"/>
              <a:t>Braga</a:t>
            </a:r>
            <a:endParaRPr lang="hr-HR"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/>
              <a:t>4 </a:t>
            </a:r>
            <a:r>
              <a:rPr dirty="0" err="1"/>
              <a:t>fizioterapeutsk</a:t>
            </a:r>
            <a:r>
              <a:rPr lang="hr-HR" dirty="0"/>
              <a:t>ih tehničara/ka</a:t>
            </a:r>
            <a:endParaRPr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/>
              <a:t>12 </a:t>
            </a:r>
            <a:r>
              <a:rPr dirty="0" err="1"/>
              <a:t>medicinskih</a:t>
            </a:r>
            <a:r>
              <a:rPr dirty="0"/>
              <a:t> </a:t>
            </a:r>
            <a:r>
              <a:rPr dirty="0" err="1"/>
              <a:t>sestara</a:t>
            </a:r>
            <a:r>
              <a:rPr dirty="0"/>
              <a:t>/</a:t>
            </a:r>
            <a:r>
              <a:rPr dirty="0" err="1"/>
              <a:t>tehničara</a:t>
            </a:r>
            <a:endParaRPr lang="hr-HR"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 err="1"/>
              <a:t>Gerijatrijska</a:t>
            </a:r>
            <a:r>
              <a:rPr dirty="0"/>
              <a:t> </a:t>
            </a:r>
            <a:r>
              <a:rPr dirty="0" err="1"/>
              <a:t>skrb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rehabilitacija</a:t>
            </a:r>
            <a:endParaRPr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 err="1"/>
              <a:t>Skrb</a:t>
            </a:r>
            <a:r>
              <a:rPr dirty="0"/>
              <a:t> za </a:t>
            </a:r>
            <a:r>
              <a:rPr dirty="0" err="1"/>
              <a:t>starije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kronične</a:t>
            </a:r>
            <a:r>
              <a:rPr dirty="0"/>
              <a:t> </a:t>
            </a:r>
            <a:r>
              <a:rPr dirty="0" err="1"/>
              <a:t>bolesnike</a:t>
            </a:r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6309360" y="1554480"/>
            <a:ext cx="5212080" cy="4553712"/>
          </a:xfrm>
          <a:prstGeom prst="rect">
            <a:avLst/>
          </a:prstGeom>
          <a:solidFill>
            <a:srgbClr val="ED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173736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500" b="1">
                <a:solidFill>
                  <a:srgbClr val="173D60"/>
                </a:solidFill>
                <a:latin typeface="Aptos"/>
              </a:defRPr>
            </a:pPr>
            <a:r>
              <a:t>NJEMAČKA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37744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1">
                <a:solidFill>
                  <a:srgbClr val="009DC3"/>
                </a:solidFill>
                <a:latin typeface="Aptos"/>
              </a:defRPr>
            </a:pPr>
            <a:r>
              <a:t>12. – 25. travnja 2027.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97180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73D60"/>
                </a:solidFill>
                <a:latin typeface="Aptos"/>
              </a:defRPr>
            </a:pPr>
            <a:r>
              <a:t>12 učenika + 3 osobe u pratnji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3611880"/>
            <a:ext cx="466344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 err="1"/>
              <a:t>Klinika</a:t>
            </a:r>
            <a:r>
              <a:rPr dirty="0"/>
              <a:t> AMEOS, Osnabrück</a:t>
            </a:r>
            <a:endParaRPr lang="hr-HR"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lang="hr-HR" dirty="0"/>
              <a:t>12 medicinskih sestara/tehničara</a:t>
            </a:r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 err="1"/>
              <a:t>Klinička</a:t>
            </a:r>
            <a:r>
              <a:rPr dirty="0"/>
              <a:t> </a:t>
            </a:r>
            <a:r>
              <a:rPr dirty="0" err="1"/>
              <a:t>psihijatrijska</a:t>
            </a:r>
            <a:r>
              <a:rPr dirty="0"/>
              <a:t> </a:t>
            </a:r>
            <a:r>
              <a:rPr dirty="0" err="1"/>
              <a:t>skrb</a:t>
            </a:r>
            <a:endParaRPr dirty="0"/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 err="1"/>
              <a:t>Komunikacija</a:t>
            </a:r>
            <a:r>
              <a:rPr dirty="0"/>
              <a:t> s </a:t>
            </a:r>
            <a:r>
              <a:rPr dirty="0" err="1"/>
              <a:t>pacijentima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timski</a:t>
            </a:r>
            <a:r>
              <a:rPr dirty="0"/>
              <a:t> rad</a:t>
            </a:r>
          </a:p>
          <a:p>
            <a:pPr>
              <a:spcAft>
                <a:spcPts val="1200"/>
              </a:spcAft>
              <a:defRPr sz="1900" b="0">
                <a:solidFill>
                  <a:srgbClr val="23394B"/>
                </a:solidFill>
                <a:latin typeface="Aptos"/>
              </a:defRPr>
            </a:pPr>
            <a:r>
              <a:rPr dirty="0" err="1"/>
              <a:t>Organizacija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dokumentiranje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173D60"/>
                </a:solidFill>
                <a:latin typeface="Aptos"/>
              </a:defRPr>
            </a:pPr>
            <a:r>
              <a:rPr dirty="0" err="1"/>
              <a:t>Natječaji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očekivani</a:t>
            </a:r>
            <a:r>
              <a:rPr dirty="0"/>
              <a:t> </a:t>
            </a:r>
            <a:r>
              <a:rPr dirty="0" err="1"/>
              <a:t>rezultati</a:t>
            </a:r>
            <a:r>
              <a:rPr lang="hr-HR" dirty="0"/>
              <a:t> (obveze)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94360" y="1188720"/>
            <a:ext cx="594360" cy="54864"/>
          </a:xfrm>
          <a:prstGeom prst="rect">
            <a:avLst/>
          </a:prstGeom>
          <a:solidFill>
            <a:srgbClr val="009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6428232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97080"/>
                </a:solidFill>
                <a:latin typeface="Aptos"/>
              </a:defRPr>
            </a:pPr>
            <a:r>
              <a:t>CARE 4 MENTAL  |  Erasmus+ • KA122-VET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0">
                <a:solidFill>
                  <a:srgbClr val="597080"/>
                </a:solidFill>
                <a:latin typeface="Aptos"/>
              </a:defRPr>
            </a:pPr>
            <a:r>
              <a:t>4/4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554480"/>
            <a:ext cx="10881360" cy="1051560"/>
          </a:xfrm>
          <a:prstGeom prst="rect">
            <a:avLst/>
          </a:prstGeom>
          <a:solidFill>
            <a:srgbClr val="173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19072"/>
            <a:ext cx="51206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UČENICI</a:t>
            </a:r>
          </a:p>
          <a:p>
            <a:pPr>
              <a:spcAft>
                <a:spcPts val="12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Objava natječaja: 2. 11. 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719072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NASTAVNICI U PRATNJI</a:t>
            </a:r>
          </a:p>
          <a:p>
            <a:pPr>
              <a:spcAft>
                <a:spcPts val="12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Objava natječaja: 9. 11. 2026.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92608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500" b="1">
                <a:solidFill>
                  <a:srgbClr val="173D60"/>
                </a:solidFill>
                <a:latin typeface="Aptos"/>
              </a:defRPr>
            </a:pPr>
            <a:r>
              <a:t>Učenički rezultati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11880"/>
            <a:ext cx="52120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10 videozapisa o metodama rada</a:t>
            </a:r>
          </a:p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5 digitalnih infografika</a:t>
            </a:r>
          </a:p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1 priručnik dobre prakse</a:t>
            </a:r>
          </a:p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28 prezentacija i simulacijskih vježbi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926080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500" b="1">
                <a:solidFill>
                  <a:srgbClr val="173D60"/>
                </a:solidFill>
                <a:latin typeface="Aptos"/>
              </a:defRPr>
            </a:pPr>
            <a:r>
              <a:t>Primjena i vidljivost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611880"/>
            <a:ext cx="51206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Prilagodba najmanje 3 nastavna modula</a:t>
            </a:r>
          </a:p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10 javnih događanja</a:t>
            </a:r>
          </a:p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Najmanje 6 posjeta zdravstvenim ustanovama</a:t>
            </a:r>
          </a:p>
          <a:p>
            <a:pPr>
              <a:spcAft>
                <a:spcPts val="1200"/>
              </a:spcAft>
              <a:defRPr sz="2100" b="0">
                <a:solidFill>
                  <a:srgbClr val="23394B"/>
                </a:solidFill>
                <a:latin typeface="Aptos"/>
              </a:defRPr>
            </a:pPr>
            <a:r>
              <a:t>• Erasmus+ info kutak i isticanje financiranja EU-a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298</Words>
  <Application>Microsoft Office PowerPoint</Application>
  <PresentationFormat>Široki zaslon</PresentationFormat>
  <Paragraphs>63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subject/>
  <dc:creator/>
  <cp:keywords/>
  <dc:description>generated using python-pptx</dc:description>
  <cp:lastModifiedBy>Svjetlana Reljanović</cp:lastModifiedBy>
  <cp:revision>4</cp:revision>
  <dcterms:created xsi:type="dcterms:W3CDTF">2013-01-27T09:14:16Z</dcterms:created>
  <dcterms:modified xsi:type="dcterms:W3CDTF">2026-10-29T14:13:28Z</dcterms:modified>
  <cp:category/>
</cp:coreProperties>
</file>