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Povezanost prehrane i mentalnog zdravlja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711" y="60048"/>
            <a:ext cx="3149599" cy="31495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67" y="4777379"/>
            <a:ext cx="3239911" cy="1898130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681809" cy="1126283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											Izradila : Marina Topalović, pedagoginja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6339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689" y="1841318"/>
            <a:ext cx="6756239" cy="35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17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znali?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2178756"/>
            <a:ext cx="8915400" cy="3777622"/>
          </a:xfrm>
        </p:spPr>
        <p:txBody>
          <a:bodyPr/>
          <a:lstStyle/>
          <a:p>
            <a:r>
              <a:rPr lang="hr-HR" dirty="0" smtClean="0"/>
              <a:t>Mozak troši oko 20% ukupnog energetskog unosa</a:t>
            </a:r>
          </a:p>
          <a:p>
            <a:r>
              <a:rPr lang="hr-HR" dirty="0" smtClean="0"/>
              <a:t>Zahtijeva baš sve hranjive tvari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228623"/>
            <a:ext cx="4545365" cy="25061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89" y="139935"/>
            <a:ext cx="3499555" cy="19936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89" y="2834525"/>
            <a:ext cx="3427942" cy="31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6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treba izbjegavati?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Prehranu bogatu kalorijama, šećerom, natrijem i </a:t>
            </a:r>
            <a:r>
              <a:rPr lang="hr-HR" dirty="0" err="1" smtClean="0"/>
              <a:t>transmasnim</a:t>
            </a:r>
            <a:r>
              <a:rPr lang="hr-HR" dirty="0" smtClean="0"/>
              <a:t> kiselinama:</a:t>
            </a:r>
          </a:p>
          <a:p>
            <a:r>
              <a:rPr lang="hr-HR" dirty="0" smtClean="0"/>
              <a:t>Pržena hrana, margarini, kofein, alkohol</a:t>
            </a:r>
          </a:p>
          <a:p>
            <a:r>
              <a:rPr lang="hr-HR" dirty="0" smtClean="0"/>
              <a:t>Provođenje raznih dijeta za mršavljenje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02" y="3458746"/>
            <a:ext cx="6380276" cy="28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74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Koju hranu birati?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Cjelovite žitarice </a:t>
            </a:r>
            <a:r>
              <a:rPr lang="hr-HR" dirty="0" smtClean="0"/>
              <a:t>(integralna riža, tjestenina, kruh od integralnog brašna)</a:t>
            </a:r>
          </a:p>
          <a:p>
            <a:r>
              <a:rPr lang="hr-HR" b="1" dirty="0" smtClean="0"/>
              <a:t>Hrana koja sadrži omega -3 masne kiseline </a:t>
            </a:r>
            <a:r>
              <a:rPr lang="hr-HR" dirty="0" smtClean="0"/>
              <a:t>(plava riba, laneno ulje, maslinovo ulje, </a:t>
            </a:r>
            <a:r>
              <a:rPr lang="hr-HR" dirty="0" err="1" smtClean="0"/>
              <a:t>orašasti</a:t>
            </a:r>
            <a:r>
              <a:rPr lang="hr-HR" dirty="0" smtClean="0"/>
              <a:t> plodovi, bućine koštice, lanene sjemenke) nužna je za očuvanje kognitivnih funkcija (opažanje, mišljenje, pamćenje, prosuđivanje, itd.)</a:t>
            </a:r>
          </a:p>
          <a:p>
            <a:r>
              <a:rPr lang="hr-HR" b="1" dirty="0" smtClean="0"/>
              <a:t>Hrana koja sadrži </a:t>
            </a:r>
            <a:r>
              <a:rPr lang="hr-HR" b="1" dirty="0" err="1" smtClean="0"/>
              <a:t>kolin</a:t>
            </a:r>
            <a:r>
              <a:rPr lang="hr-HR" b="1" dirty="0" smtClean="0"/>
              <a:t> </a:t>
            </a:r>
            <a:r>
              <a:rPr lang="hr-HR" dirty="0" smtClean="0"/>
              <a:t>(jaja, piletina, morska riba, </a:t>
            </a:r>
            <a:r>
              <a:rPr lang="hr-HR" dirty="0" err="1" smtClean="0"/>
              <a:t>jetrica</a:t>
            </a:r>
            <a:r>
              <a:rPr lang="hr-HR" dirty="0" smtClean="0"/>
              <a:t> mahunarke; leća, grah, soja)</a:t>
            </a:r>
          </a:p>
          <a:p>
            <a:r>
              <a:rPr lang="hr-HR" b="1" dirty="0" smtClean="0"/>
              <a:t>Hrana bogata </a:t>
            </a:r>
            <a:r>
              <a:rPr lang="hr-HR" b="1" dirty="0" err="1" smtClean="0"/>
              <a:t>antioksidansima</a:t>
            </a:r>
            <a:r>
              <a:rPr lang="hr-HR" b="1" dirty="0" smtClean="0"/>
              <a:t> </a:t>
            </a:r>
            <a:r>
              <a:rPr lang="hr-HR" dirty="0" smtClean="0"/>
              <a:t>(rajčica, borovnica, brokula</a:t>
            </a:r>
            <a:r>
              <a:rPr lang="hr-HR" b="1" dirty="0" smtClean="0"/>
              <a:t>, </a:t>
            </a:r>
            <a:r>
              <a:rPr lang="hr-HR" dirty="0" smtClean="0"/>
              <a:t>crna čokolada, zeleni i žuti čaj)</a:t>
            </a:r>
            <a:endParaRPr lang="hr-HR" b="1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22" y="4858266"/>
            <a:ext cx="4617156" cy="18104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392" y="81074"/>
            <a:ext cx="2052526" cy="20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13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Vitamini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Vitamini B skupine, vitamin H, folna kiselina i vitamin D</a:t>
            </a:r>
            <a:endParaRPr lang="hr-HR" dirty="0"/>
          </a:p>
          <a:p>
            <a:r>
              <a:rPr lang="hr-HR" dirty="0" smtClean="0"/>
              <a:t>Vitamin B12 sudjeluje u izgradnji živčanih stanica te održavanju normalne funkcije živčanog sustava: meso, riba i mliječni proizvodi </a:t>
            </a:r>
          </a:p>
          <a:p>
            <a:r>
              <a:rPr lang="hr-HR" dirty="0" smtClean="0"/>
              <a:t>Vitamin B5 ublažava simptome stresa i smanjuje umor: banane, naranče, brokula, kikiriki</a:t>
            </a:r>
          </a:p>
          <a:p>
            <a:r>
              <a:rPr lang="hr-HR" dirty="0" smtClean="0"/>
              <a:t>Vitamin B6 osigurava normalnu moždanu funkciju, potiče stvaranje energije i olakšava san:  banane, piletina, lješnjaci sjemenke suncokreta</a:t>
            </a:r>
          </a:p>
          <a:p>
            <a:r>
              <a:rPr lang="hr-HR" dirty="0" smtClean="0"/>
              <a:t>Vitamin B1 ublažava simptome depresije i umora, poboljšava apetit i mentalnu usporenost: zob, grah, naranče, kikiriki</a:t>
            </a:r>
          </a:p>
          <a:p>
            <a:r>
              <a:rPr lang="hr-HR" dirty="0" smtClean="0"/>
              <a:t>Vitamin B2 (</a:t>
            </a:r>
            <a:r>
              <a:rPr lang="hr-HR" dirty="0" err="1" smtClean="0"/>
              <a:t>riboflavin</a:t>
            </a:r>
            <a:r>
              <a:rPr lang="hr-HR" dirty="0" smtClean="0"/>
              <a:t>) čuva integritet živčanog sustava: celer, mrkva, špinat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146" y="214038"/>
            <a:ext cx="3223683" cy="18052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0" y="5049209"/>
            <a:ext cx="2657475" cy="1724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04" y="2566548"/>
            <a:ext cx="2271044" cy="20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7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Nadalje…..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Vitamin H ublažava simptome depresije: bademi, banane, smeđa riža, leća</a:t>
            </a:r>
          </a:p>
          <a:p>
            <a:r>
              <a:rPr lang="hr-HR" dirty="0" smtClean="0"/>
              <a:t>Folna kiselina osigurava normalan razvoj živčanog sustava: avokado, zeleno lisnato povrće, mahunarke </a:t>
            </a:r>
          </a:p>
          <a:p>
            <a:r>
              <a:rPr lang="hr-HR" dirty="0" smtClean="0"/>
              <a:t>Vitamin D pozitivno utječe na mentalno zdravlje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98" y="3795229"/>
            <a:ext cx="4396190" cy="24362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0311" y="3796215"/>
            <a:ext cx="3805589" cy="24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55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Minerali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alcij – bademi, brokula, brazilski orasi</a:t>
            </a:r>
          </a:p>
          <a:p>
            <a:r>
              <a:rPr lang="hr-HR" dirty="0" smtClean="0"/>
              <a:t>Magnezij – važan za rad živčanog sustava, deficit uzrokuje emocionalnu labilnost: bademi, banane, zeleno povrće, </a:t>
            </a:r>
            <a:r>
              <a:rPr lang="hr-HR" dirty="0" err="1" smtClean="0"/>
              <a:t>orašasti</a:t>
            </a:r>
            <a:r>
              <a:rPr lang="hr-HR" dirty="0" smtClean="0"/>
              <a:t> plodovi</a:t>
            </a:r>
          </a:p>
          <a:p>
            <a:r>
              <a:rPr lang="hr-HR" dirty="0" smtClean="0"/>
              <a:t>Cink- poboljšava pozornost i kratkotrajno pamćenje: sjemenke suncokreta, sezama, jaja i riba</a:t>
            </a:r>
          </a:p>
          <a:p>
            <a:r>
              <a:rPr lang="hr-HR" dirty="0" smtClean="0"/>
              <a:t>Željezo: mahunarke, meso peradi, cjelovite žitarice, tamnozeleno povrće</a:t>
            </a:r>
          </a:p>
          <a:p>
            <a:r>
              <a:rPr lang="hr-HR" dirty="0" smtClean="0"/>
              <a:t>Jod</a:t>
            </a:r>
          </a:p>
          <a:p>
            <a:r>
              <a:rPr lang="hr-HR" dirty="0"/>
              <a:t>S</a:t>
            </a:r>
            <a:r>
              <a:rPr lang="hr-HR" dirty="0" smtClean="0"/>
              <a:t>elen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21" y="203200"/>
            <a:ext cx="4443285" cy="19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46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Je li stres povezan s prehranom?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356" y="1904999"/>
            <a:ext cx="4899377" cy="40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93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57975"/>
            <a:ext cx="9675811" cy="2062647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b="1" dirty="0" smtClean="0"/>
              <a:t>Što je emocionalna glad?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- SGNS</a:t>
            </a:r>
            <a:br>
              <a:rPr lang="hr-HR" dirty="0" smtClean="0"/>
            </a:br>
            <a:r>
              <a:rPr lang="hr-HR" dirty="0" smtClean="0"/>
              <a:t>- Kako </a:t>
            </a:r>
            <a:r>
              <a:rPr lang="hr-HR" dirty="0"/>
              <a:t>ju možemo spriječiti?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								VS.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04712" y="3533420"/>
            <a:ext cx="4363156" cy="2799647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hr-HR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EMOCIONALNA GLAD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nastaje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iznenadno				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imamo osjećaj da ju moramo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zadovoljiti                                                                         odmah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žudimo za specifičnom vrstom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nestaje kada smo siti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hr-HR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uzrokuje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osjećaj krivice, besramnost </a:t>
            </a:r>
            <a:endParaRPr lang="hr-HR" sz="2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 </a:t>
            </a: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31378" y="3533421"/>
            <a:ext cx="4899377" cy="2799646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hr-HR" sz="29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FIZIČKA GLAD</a:t>
            </a:r>
          </a:p>
          <a:p>
            <a:r>
              <a:rPr lang="hr-HR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nastupa postepeno</a:t>
            </a:r>
          </a:p>
          <a:p>
            <a:pPr lvl="0"/>
            <a:r>
              <a:rPr lang="hr-HR" sz="2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Može čekati</a:t>
            </a:r>
          </a:p>
          <a:p>
            <a:r>
              <a:rPr lang="hr-HR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hr-HR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žudimo za specifičnom hranom već nam </a:t>
            </a:r>
            <a:r>
              <a:rPr lang="hr-HR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zvuči dobro</a:t>
            </a:r>
          </a:p>
          <a:p>
            <a:r>
              <a:rPr lang="hr-HR" sz="2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nestaje </a:t>
            </a:r>
            <a:r>
              <a:rPr lang="hr-HR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smo siti</a:t>
            </a:r>
          </a:p>
          <a:p>
            <a:r>
              <a:rPr lang="hr-HR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 povezana s našim osjećajima</a:t>
            </a:r>
            <a:endParaRPr lang="hr-HR" sz="2900" dirty="0"/>
          </a:p>
          <a:p>
            <a:pPr lvl="0"/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422" y="140113"/>
            <a:ext cx="2722915" cy="19787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467" y="4620860"/>
            <a:ext cx="1715911" cy="1712207"/>
          </a:xfrm>
          <a:prstGeom prst="rect">
            <a:avLst/>
          </a:prstGeom>
        </p:spPr>
      </p:pic>
      <p:sp>
        <p:nvSpPr>
          <p:cNvPr id="7" name="Obični oblačić 6"/>
          <p:cNvSpPr/>
          <p:nvPr/>
        </p:nvSpPr>
        <p:spPr>
          <a:xfrm>
            <a:off x="8026400" y="2483556"/>
            <a:ext cx="1693334" cy="965509"/>
          </a:xfrm>
          <a:prstGeom prst="cloudCallout">
            <a:avLst>
              <a:gd name="adj1" fmla="val -128290"/>
              <a:gd name="adj2" fmla="val 8734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ični oblačić 7"/>
          <p:cNvSpPr/>
          <p:nvPr/>
        </p:nvSpPr>
        <p:spPr>
          <a:xfrm>
            <a:off x="3064933" y="2594267"/>
            <a:ext cx="1388534" cy="820681"/>
          </a:xfrm>
          <a:prstGeom prst="cloudCallout">
            <a:avLst>
              <a:gd name="adj1" fmla="val 160348"/>
              <a:gd name="adj2" fmla="val 1200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222" y="2705866"/>
            <a:ext cx="925689" cy="6241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290" y="2745677"/>
            <a:ext cx="891822" cy="5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888336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400</Words>
  <Application>Microsoft Office PowerPoint</Application>
  <PresentationFormat>Prilagođeno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Pramen</vt:lpstr>
      <vt:lpstr>Povezanost prehrane i mentalnog zdravlja</vt:lpstr>
      <vt:lpstr>Jeste li znali?</vt:lpstr>
      <vt:lpstr>Što treba izbjegavati?</vt:lpstr>
      <vt:lpstr>Koju hranu birati?</vt:lpstr>
      <vt:lpstr>Vitamini</vt:lpstr>
      <vt:lpstr>Nadalje…..</vt:lpstr>
      <vt:lpstr>Minerali</vt:lpstr>
      <vt:lpstr>Je li stres povezan s prehranom? </vt:lpstr>
      <vt:lpstr>Što je emocionalna glad?  - SGNS - Kako ju možemo spriječiti?         VS. 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Povezanost prehrane i mentalnog zdravlja</dc:title>
  <dc:creator>ZiV-pedag</dc:creator>
  <cp:lastModifiedBy>korisnik</cp:lastModifiedBy>
  <cp:revision>27</cp:revision>
  <dcterms:created xsi:type="dcterms:W3CDTF">2020-10-12T08:36:58Z</dcterms:created>
  <dcterms:modified xsi:type="dcterms:W3CDTF">2020-10-20T09:44:19Z</dcterms:modified>
</cp:coreProperties>
</file>