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68" r:id="rId7"/>
    <p:sldId id="277" r:id="rId8"/>
    <p:sldId id="263" r:id="rId9"/>
    <p:sldId id="264" r:id="rId10"/>
    <p:sldId id="265" r:id="rId11"/>
    <p:sldId id="266" r:id="rId12"/>
    <p:sldId id="278" r:id="rId13"/>
    <p:sldId id="259" r:id="rId14"/>
    <p:sldId id="267" r:id="rId15"/>
    <p:sldId id="260" r:id="rId16"/>
    <p:sldId id="269" r:id="rId17"/>
    <p:sldId id="272" r:id="rId18"/>
    <p:sldId id="273" r:id="rId19"/>
    <p:sldId id="262" r:id="rId20"/>
    <p:sldId id="274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6424" y="778933"/>
            <a:ext cx="8791575" cy="1603023"/>
          </a:xfrm>
        </p:spPr>
        <p:txBody>
          <a:bodyPr/>
          <a:lstStyle/>
          <a:p>
            <a:r>
              <a:rPr lang="hr-HR" dirty="0" smtClean="0"/>
              <a:t>PLANIRANJE , PROVEDBA I VREDNOVANJE U ŠK. 2020/2021.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76424" y="2991556"/>
            <a:ext cx="8791575" cy="2266244"/>
          </a:xfrm>
        </p:spPr>
        <p:txBody>
          <a:bodyPr/>
          <a:lstStyle/>
          <a:p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2506135"/>
            <a:ext cx="9085086" cy="390595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09067" y="5617635"/>
            <a:ext cx="4809066" cy="794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/>
                </a:solidFill>
              </a:rPr>
              <a:t>Pripremila: </a:t>
            </a:r>
            <a:r>
              <a:rPr lang="hr-HR" b="1" i="1" dirty="0" smtClean="0">
                <a:solidFill>
                  <a:schemeClr val="bg2"/>
                </a:solidFill>
              </a:rPr>
              <a:t>Sanda </a:t>
            </a:r>
            <a:r>
              <a:rPr lang="hr-HR" b="1" i="1" dirty="0" err="1" smtClean="0">
                <a:solidFill>
                  <a:schemeClr val="bg2"/>
                </a:solidFill>
              </a:rPr>
              <a:t>Horvatović</a:t>
            </a:r>
            <a:r>
              <a:rPr lang="hr-HR" b="1" i="1" dirty="0" smtClean="0">
                <a:solidFill>
                  <a:schemeClr val="bg2"/>
                </a:solidFill>
              </a:rPr>
              <a:t>, dipl. psiholog</a:t>
            </a:r>
          </a:p>
          <a:p>
            <a:pPr algn="ctr"/>
            <a:r>
              <a:rPr lang="hr-HR" b="1" i="1" dirty="0" smtClean="0">
                <a:solidFill>
                  <a:schemeClr val="bg2"/>
                </a:solidFill>
              </a:rPr>
              <a:t>Sjednice Stručnih vijeća 3. – 4. rujna 2020.</a:t>
            </a:r>
            <a:endParaRPr lang="hr-HR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1511" y="618518"/>
            <a:ext cx="10972800" cy="147857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Garamond" panose="02020404030301010803" pitchFamily="18" charset="0"/>
              </a:rPr>
              <a:t>Učenici  </a:t>
            </a:r>
            <a:r>
              <a:rPr lang="hr-HR" sz="2400" b="1" dirty="0">
                <a:latin typeface="Garamond" panose="02020404030301010803" pitchFamily="18" charset="0"/>
              </a:rPr>
              <a:t>bez osnovnih znanja i kompetencija u ključnim predmetnim </a:t>
            </a:r>
            <a:r>
              <a:rPr lang="hr-HR" sz="2400" b="1" dirty="0" smtClean="0">
                <a:latin typeface="Garamond" panose="02020404030301010803" pitchFamily="18" charset="0"/>
              </a:rPr>
              <a:t>područjima (uslijed </a:t>
            </a:r>
            <a:r>
              <a:rPr lang="hr-HR" sz="2400" b="1" dirty="0">
                <a:latin typeface="Garamond" panose="02020404030301010803" pitchFamily="18" charset="0"/>
              </a:rPr>
              <a:t>prekida nastave u </a:t>
            </a:r>
            <a:r>
              <a:rPr lang="hr-HR" sz="2400" b="1" dirty="0" smtClean="0">
                <a:latin typeface="Garamond" panose="02020404030301010803" pitchFamily="18" charset="0"/>
              </a:rPr>
              <a:t>školama)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5780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Hrvatska u budućnosti mogla </a:t>
            </a:r>
            <a:r>
              <a:rPr lang="hr-HR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bi se suočiti </a:t>
            </a:r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s velikim udjelom građana s nedovoljno razvijenim vještinama neophodnim za funkcioniranje u modernom društvu i na tržištu </a:t>
            </a:r>
            <a:r>
              <a:rPr lang="hr-HR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rada</a:t>
            </a:r>
          </a:p>
          <a:p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hr-HR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laniranjem nastave ( </a:t>
            </a:r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realne ili </a:t>
            </a:r>
            <a:r>
              <a:rPr lang="hr-HR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virtualne) </a:t>
            </a:r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uvijek </a:t>
            </a:r>
            <a:r>
              <a:rPr lang="hr-H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naglasak stavljati na </a:t>
            </a:r>
            <a:r>
              <a:rPr lang="hr-HR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podizanju </a:t>
            </a:r>
            <a:r>
              <a:rPr lang="hr-HR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pismenosti naših učenika bez obzira na količinu ostvarenih odgojno-obrazovnih ishoda</a:t>
            </a:r>
            <a:r>
              <a:rPr lang="hr-HR" sz="2800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0796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treba činiti u planiranju nastave?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72356"/>
            <a:ext cx="9905999" cy="4357511"/>
          </a:xfrm>
        </p:spPr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zbjegavati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reprodukciju 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sadržaja</a:t>
            </a:r>
          </a:p>
          <a:p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Razvijati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razmišljanja poput logičkog i kritičkog mišljenja </a:t>
            </a:r>
            <a:endParaRPr lang="hr-HR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hr-HR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nformacije/činjenice </a:t>
            </a:r>
            <a:r>
              <a:rPr lang="hr-HR" b="1" dirty="0">
                <a:solidFill>
                  <a:srgbClr val="000000"/>
                </a:solidFill>
                <a:latin typeface="Garamond" panose="02020404030301010803" pitchFamily="18" charset="0"/>
              </a:rPr>
              <a:t>su u svakom trenutku i u svakom dijelu svijeta lako </a:t>
            </a:r>
            <a:r>
              <a:rPr lang="hr-HR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dostupne</a:t>
            </a:r>
          </a:p>
          <a:p>
            <a:r>
              <a:rPr lang="hr-HR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Važno je da učenici </a:t>
            </a:r>
            <a:r>
              <a:rPr lang="hr-HR" b="1" dirty="0">
                <a:solidFill>
                  <a:srgbClr val="000000"/>
                </a:solidFill>
                <a:latin typeface="Garamond" panose="02020404030301010803" pitchFamily="18" charset="0"/>
              </a:rPr>
              <a:t>znaju vrednovati, procijeniti i razumjeti te primijeniti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u realnim situacijama.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066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6978" y="618518"/>
            <a:ext cx="10509955" cy="1210282"/>
          </a:xfrm>
        </p:spPr>
        <p:txBody>
          <a:bodyPr/>
          <a:lstStyle/>
          <a:p>
            <a:r>
              <a:rPr lang="hr-HR" dirty="0" smtClean="0"/>
              <a:t>O ČEMU NASTAVNIK treba VODITI RAČUNA PRILIKOM PLANIRANJA nastave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952978"/>
            <a:ext cx="10023299" cy="440266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Odrediti najvažnije što učenici moraju naučiti u ograničenom vremenu ( ishodi učenja)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 koji način izvoditi nastavu koja će rezultirati očekivanom razinom učenja za što veći broj učenika ( pitanje poučavanja /nastavnih metoda)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Odrediti ili osmisliti instrumente vrednovanja kojima se prikupljaju informacije o realiziranim ishodima učenja - postignućima ( pitanje vrednovanja)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 koji način osigurati </a:t>
            </a:r>
            <a:r>
              <a:rPr lang="hr-HR" dirty="0">
                <a:solidFill>
                  <a:schemeClr val="bg1"/>
                </a:solidFill>
              </a:rPr>
              <a:t>da su ishodi učenja, poučavanje i vrednovanje međusobno konzistentni? (pitanje konstruktivnog povezivanja)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70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17689"/>
            <a:ext cx="9905998" cy="1679399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</a:rPr>
              <a:t>način kako poučavamo, vrednujemo i ocjenjujemo usmjerava učenike </a:t>
            </a:r>
            <a:r>
              <a:rPr lang="hr-HR" b="1" dirty="0" smtClean="0">
                <a:latin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</a:rPr>
              <a:t>kako trebaju učiti</a:t>
            </a:r>
            <a:r>
              <a:rPr lang="hr-HR" dirty="0">
                <a:latin typeface="Calibri" panose="020F0502020204030204" pitchFamily="34" charset="0"/>
              </a:rPr>
              <a:t>.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2" y="2223911"/>
            <a:ext cx="8816622" cy="3826933"/>
          </a:xfrm>
        </p:spPr>
      </p:pic>
    </p:spTree>
    <p:extLst>
      <p:ext uri="{BB962C8B-B14F-4D97-AF65-F5344CB8AC3E}">
        <p14:creationId xmlns:p14="http://schemas.microsoft.com/office/powerpoint/2010/main" val="416155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</a:t>
            </a:r>
            <a:r>
              <a:rPr lang="hr-HR" b="1" dirty="0" err="1" smtClean="0">
                <a:latin typeface="Garamond" panose="02020404030301010803" pitchFamily="18" charset="0"/>
              </a:rPr>
              <a:t>PlaniranjA</a:t>
            </a:r>
            <a:r>
              <a:rPr lang="hr-HR" b="1" dirty="0" smtClean="0">
                <a:latin typeface="Garamond" panose="02020404030301010803" pitchFamily="18" charset="0"/>
              </a:rPr>
              <a:t> </a:t>
            </a:r>
            <a:r>
              <a:rPr lang="hr-HR" b="1" dirty="0">
                <a:latin typeface="Garamond" panose="02020404030301010803" pitchFamily="18" charset="0"/>
              </a:rPr>
              <a:t>nastave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2701" y="2249486"/>
            <a:ext cx="9905999" cy="417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Posebnu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pozornost treba 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usmjeriti na :</a:t>
            </a:r>
          </a:p>
          <a:p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planiranju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ključnih odgojno-obrazovnih ishoda/nastavnih 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sadržaja</a:t>
            </a:r>
          </a:p>
          <a:p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aktivnosti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učenika </a:t>
            </a:r>
          </a:p>
          <a:p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strategije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i 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oblike </a:t>
            </a:r>
            <a:r>
              <a:rPr lang="hr-HR" dirty="0">
                <a:solidFill>
                  <a:srgbClr val="000000"/>
                </a:solidFill>
                <a:latin typeface="Garamond" panose="02020404030301010803" pitchFamily="18" charset="0"/>
              </a:rPr>
              <a:t>poučavanja i učenja koji se mogu uspješno ostvariti kako uživo tako i u nastavi na </a:t>
            </a:r>
            <a:r>
              <a:rPr lang="hr-HR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daljinu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88" y="421040"/>
            <a:ext cx="3759201" cy="234473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9618133" y="2540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8771467" y="239324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342489" y="2540001"/>
            <a:ext cx="3759200" cy="3781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58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NAČELA VREDNOVANJA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1896533"/>
            <a:ext cx="8184443" cy="43688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0" y="146755"/>
            <a:ext cx="5242457" cy="16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Pristupi i oblici Vrednovanja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682044"/>
            <a:ext cx="9905998" cy="399626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141413" y="5678311"/>
            <a:ext cx="9905998" cy="106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Unapređivanje učenja i prilagođavanje poučavanja-procjenjivanje i izvješćivanje o postignućima i napredovanju na kraju određenog razdoblja (tema, </a:t>
            </a:r>
            <a:r>
              <a:rPr lang="hr-HR" sz="2400" dirty="0"/>
              <a:t>c</a:t>
            </a:r>
            <a:r>
              <a:rPr lang="hr-HR" sz="2400" dirty="0" smtClean="0"/>
              <a:t>jelina, razreda) u odnosu na definirane ishode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0429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361244"/>
            <a:ext cx="9905998" cy="1207912"/>
          </a:xfrm>
        </p:spPr>
        <p:txBody>
          <a:bodyPr>
            <a:normAutofit fontScale="90000"/>
          </a:bodyPr>
          <a:lstStyle/>
          <a:p>
            <a:r>
              <a:rPr lang="hr-HR" sz="3100" dirty="0">
                <a:solidFill>
                  <a:schemeClr val="bg1"/>
                </a:solidFill>
              </a:rPr>
              <a:t>Ono što može mučiti  učenike prilikom povratka u školu je </a:t>
            </a:r>
            <a:r>
              <a:rPr lang="hr-HR" sz="3100" dirty="0" smtClean="0">
                <a:solidFill>
                  <a:schemeClr val="bg1"/>
                </a:solidFill>
              </a:rPr>
              <a:t>sljedeće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bg1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5690" y="1174044"/>
            <a:ext cx="10121722" cy="461715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dirty="0"/>
              <a:t>Gubitak rutine i strukture – zbog dugog trajanja </a:t>
            </a:r>
            <a:r>
              <a:rPr lang="hr-HR" dirty="0" err="1"/>
              <a:t>pandemije</a:t>
            </a:r>
            <a:r>
              <a:rPr lang="hr-HR" dirty="0"/>
              <a:t> kod učenika je narušena standardna dnevna rutina i </a:t>
            </a:r>
            <a:r>
              <a:rPr lang="hr-HR" dirty="0" smtClean="0"/>
              <a:t>struktura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Osjećaj </a:t>
            </a:r>
            <a:r>
              <a:rPr lang="hr-HR" dirty="0"/>
              <a:t>da im nedostaju dijelovi gradiva – „rupe u znanju</a:t>
            </a:r>
            <a:r>
              <a:rPr lang="hr-HR" dirty="0" smtClean="0"/>
              <a:t>“ 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Gubitak socijalnog života: anksioznost i stres oko povratka u školske klupe i „resocijalizacija</a:t>
            </a:r>
            <a:r>
              <a:rPr lang="hr-HR" dirty="0" smtClean="0"/>
              <a:t>”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Strah </a:t>
            </a:r>
            <a:r>
              <a:rPr lang="hr-HR" dirty="0"/>
              <a:t>oko širenja virusa i briga za svoje najbliže – suočavanje sa strahom od </a:t>
            </a:r>
            <a:r>
              <a:rPr lang="hr-HR" dirty="0" smtClean="0"/>
              <a:t>smrti 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Neizvjesnost oko </a:t>
            </a:r>
            <a:r>
              <a:rPr lang="hr-HR" dirty="0" smtClean="0"/>
              <a:t>provedbe </a:t>
            </a:r>
            <a:r>
              <a:rPr lang="hr-HR" dirty="0"/>
              <a:t>školske godine i kako će ona </a:t>
            </a:r>
            <a:r>
              <a:rPr lang="hr-HR" dirty="0" smtClean="0"/>
              <a:t>izgledati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Ekonomska nesigurnost – briga za ekonomski status svoje obitelji i dr.</a:t>
            </a:r>
          </a:p>
        </p:txBody>
      </p:sp>
    </p:spTree>
    <p:extLst>
      <p:ext uri="{BB962C8B-B14F-4D97-AF65-F5344CB8AC3E}">
        <p14:creationId xmlns:p14="http://schemas.microsoft.com/office/powerpoint/2010/main" val="135539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3111" y="618518"/>
            <a:ext cx="10144300" cy="13344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dirty="0">
                <a:solidFill>
                  <a:schemeClr val="bg1"/>
                </a:solidFill>
              </a:rPr>
              <a:t>kako pristupiti </a:t>
            </a:r>
            <a:r>
              <a:rPr lang="hr-HR" dirty="0" smtClean="0">
                <a:solidFill>
                  <a:schemeClr val="bg1"/>
                </a:solidFill>
              </a:rPr>
              <a:t>svim </a:t>
            </a:r>
            <a:r>
              <a:rPr lang="hr-HR" dirty="0">
                <a:solidFill>
                  <a:schemeClr val="bg1"/>
                </a:solidFill>
              </a:rPr>
              <a:t>problemima, brigama i </a:t>
            </a:r>
            <a:r>
              <a:rPr lang="hr-HR" dirty="0" smtClean="0">
                <a:solidFill>
                  <a:schemeClr val="bg1"/>
                </a:solidFill>
              </a:rPr>
              <a:t>izazovima- </a:t>
            </a:r>
            <a:r>
              <a:rPr lang="hr-HR" dirty="0">
                <a:solidFill>
                  <a:schemeClr val="bg1"/>
                </a:solidFill>
              </a:rPr>
              <a:t>Neke od stvari koje možemo napraviti </a:t>
            </a:r>
            <a:r>
              <a:rPr lang="hr-HR" dirty="0" smtClean="0">
                <a:solidFill>
                  <a:schemeClr val="bg1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83644"/>
            <a:ext cx="9905999" cy="4684889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dirty="0"/>
              <a:t>Izrada Plana oporavka </a:t>
            </a:r>
            <a:endParaRPr lang="hr-HR" dirty="0" smtClean="0"/>
          </a:p>
          <a:p>
            <a:r>
              <a:rPr lang="hr-HR" dirty="0" smtClean="0"/>
              <a:t>Jačanje </a:t>
            </a:r>
            <a:r>
              <a:rPr lang="hr-HR" dirty="0"/>
              <a:t>uloge i važnosti Školskog </a:t>
            </a:r>
            <a:r>
              <a:rPr lang="hr-HR" dirty="0" smtClean="0"/>
              <a:t>kurikuluma 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Organizacija </a:t>
            </a:r>
            <a:r>
              <a:rPr lang="hr-HR" dirty="0"/>
              <a:t>dodatne/dopunske </a:t>
            </a:r>
            <a:r>
              <a:rPr lang="hr-HR" dirty="0" smtClean="0"/>
              <a:t>nastave 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Više </a:t>
            </a:r>
            <a:r>
              <a:rPr lang="hr-HR" dirty="0"/>
              <a:t>brige o mentalnom zdravlju učenika – pojačati rad na </a:t>
            </a:r>
            <a:r>
              <a:rPr lang="hr-HR" dirty="0" err="1"/>
              <a:t>međupredmetnoj</a:t>
            </a:r>
            <a:r>
              <a:rPr lang="hr-HR" dirty="0"/>
              <a:t> temi </a:t>
            </a:r>
            <a:r>
              <a:rPr lang="hr-HR" dirty="0" smtClean="0"/>
              <a:t> Osobni </a:t>
            </a:r>
            <a:r>
              <a:rPr lang="hr-HR" dirty="0"/>
              <a:t>i socijalni razvoj;</a:t>
            </a:r>
          </a:p>
          <a:p>
            <a:r>
              <a:rPr lang="hr-HR" dirty="0"/>
              <a:t> </a:t>
            </a:r>
            <a:r>
              <a:rPr lang="hr-HR" dirty="0" smtClean="0"/>
              <a:t>Veća </a:t>
            </a:r>
            <a:r>
              <a:rPr lang="hr-HR" dirty="0"/>
              <a:t>briga o higijeni škole; </a:t>
            </a:r>
          </a:p>
          <a:p>
            <a:r>
              <a:rPr lang="hr-HR" dirty="0"/>
              <a:t> </a:t>
            </a:r>
            <a:r>
              <a:rPr lang="hr-HR" dirty="0" smtClean="0"/>
              <a:t>Podrška </a:t>
            </a:r>
            <a:r>
              <a:rPr lang="hr-HR" dirty="0"/>
              <a:t>odgojno-obrazovnim radnicima te</a:t>
            </a:r>
          </a:p>
          <a:p>
            <a:r>
              <a:rPr lang="hr-HR" dirty="0"/>
              <a:t> </a:t>
            </a:r>
            <a:r>
              <a:rPr lang="hr-HR" dirty="0" smtClean="0"/>
              <a:t>Jasna </a:t>
            </a:r>
            <a:r>
              <a:rPr lang="hr-HR" dirty="0"/>
              <a:t>komunikacija s </a:t>
            </a:r>
            <a:r>
              <a:rPr lang="hr-HR" dirty="0" smtClean="0"/>
              <a:t>učenicima i roditeljima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22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91911"/>
            <a:ext cx="9905998" cy="846667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Naputak za početak šk. 2020./2021.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857957"/>
            <a:ext cx="10305521" cy="5779910"/>
          </a:xfrm>
        </p:spPr>
        <p:txBody>
          <a:bodyPr>
            <a:noAutofit/>
          </a:bodyPr>
          <a:lstStyle/>
          <a:p>
            <a:r>
              <a:rPr lang="hr-HR" sz="2600" b="1" dirty="0"/>
              <a:t>U planiranju uključiti ključne</a:t>
            </a:r>
            <a:r>
              <a:rPr lang="hr-HR" sz="2600" dirty="0"/>
              <a:t> O-O ishode iz prethodnog razreda </a:t>
            </a:r>
            <a:endParaRPr lang="pl-PL" sz="2600" b="1" dirty="0">
              <a:latin typeface="Garamond" panose="02020404030301010803" pitchFamily="18" charset="0"/>
            </a:endParaRPr>
          </a:p>
          <a:p>
            <a:pPr lvl="0"/>
            <a:r>
              <a:rPr lang="hr-HR" sz="2600" b="1" dirty="0" smtClean="0"/>
              <a:t>Odrediti </a:t>
            </a:r>
            <a:r>
              <a:rPr lang="hr-HR" sz="2600" b="1" dirty="0"/>
              <a:t>skup temeljnih odgojno-obrazovnih ishoda </a:t>
            </a:r>
            <a:r>
              <a:rPr lang="hr-HR" sz="2600" dirty="0"/>
              <a:t>( nastavni sadržaji koji učenici trebaju ostvariti kako bi se učenicima </a:t>
            </a:r>
            <a:r>
              <a:rPr lang="hr-HR" sz="2600" dirty="0" smtClean="0"/>
              <a:t>omogućio </a:t>
            </a:r>
            <a:r>
              <a:rPr lang="hr-HR" sz="2600" dirty="0"/>
              <a:t>nastavak </a:t>
            </a:r>
            <a:r>
              <a:rPr lang="hr-HR" sz="2600" dirty="0" smtClean="0"/>
              <a:t>školovanja</a:t>
            </a:r>
          </a:p>
          <a:p>
            <a:r>
              <a:rPr lang="pl-PL" sz="2600" b="1" dirty="0" smtClean="0">
                <a:latin typeface="Garamond" panose="02020404030301010803" pitchFamily="18" charset="0"/>
              </a:rPr>
              <a:t>Provesti dijagnostičko – inicijalni  test s </a:t>
            </a:r>
            <a:r>
              <a:rPr lang="pl-PL" sz="2600" dirty="0" smtClean="0">
                <a:latin typeface="Garamond" panose="02020404030301010803" pitchFamily="18" charset="0"/>
              </a:rPr>
              <a:t>učenicima svih nastavnih predmeta koji se </a:t>
            </a:r>
            <a:r>
              <a:rPr lang="pl-PL" sz="2600" dirty="0" smtClean="0">
                <a:latin typeface="Garamond" panose="02020404030301010803" pitchFamily="18" charset="0"/>
              </a:rPr>
              <a:t>nastavljaju  </a:t>
            </a:r>
            <a:endParaRPr lang="pl-PL" sz="2600" dirty="0" smtClean="0">
              <a:latin typeface="Garamond" panose="02020404030301010803" pitchFamily="18" charset="0"/>
            </a:endParaRPr>
          </a:p>
          <a:p>
            <a:r>
              <a:rPr lang="pl-PL" sz="2600" b="1" dirty="0" smtClean="0">
                <a:latin typeface="Garamond" panose="02020404030301010803" pitchFamily="18" charset="0"/>
              </a:rPr>
              <a:t>Upisati povratnu informaciju o postignutoj razini na inicijanom testu </a:t>
            </a:r>
            <a:r>
              <a:rPr lang="pl-PL" sz="2600" dirty="0" smtClean="0">
                <a:latin typeface="Garamond" panose="02020404030301010803" pitchFamily="18" charset="0"/>
              </a:rPr>
              <a:t>u rubrici „napomena „  </a:t>
            </a:r>
            <a:r>
              <a:rPr lang="pl-PL" sz="2600" b="1" dirty="0" smtClean="0">
                <a:latin typeface="Garamond" panose="02020404030301010803" pitchFamily="18" charset="0"/>
              </a:rPr>
              <a:t>( visoka, srednja, temeljna i nedovoljna)</a:t>
            </a:r>
          </a:p>
          <a:p>
            <a:r>
              <a:rPr lang="pl-PL" sz="2600" b="1" dirty="0" smtClean="0">
                <a:latin typeface="Garamond" panose="02020404030301010803" pitchFamily="18" charset="0"/>
              </a:rPr>
              <a:t>U izvedbenim planovima odrediti kako će se realizirati nastavni sadržaji </a:t>
            </a:r>
            <a:r>
              <a:rPr lang="pl-PL" sz="2600" dirty="0" smtClean="0">
                <a:latin typeface="Garamond" panose="02020404030301010803" pitchFamily="18" charset="0"/>
              </a:rPr>
              <a:t>tj. </a:t>
            </a:r>
            <a:r>
              <a:rPr lang="pl-PL" sz="2600" dirty="0">
                <a:latin typeface="Garamond" panose="02020404030301010803" pitchFamily="18" charset="0"/>
              </a:rPr>
              <a:t>n</a:t>
            </a:r>
            <a:r>
              <a:rPr lang="pl-PL" sz="2600" dirty="0" smtClean="0">
                <a:latin typeface="Garamond" panose="02020404030301010803" pitchFamily="18" charset="0"/>
              </a:rPr>
              <a:t>astavna jedinica (realna-fizička nastava ili online- u napomeni ) </a:t>
            </a:r>
          </a:p>
          <a:p>
            <a:r>
              <a:rPr lang="pl-PL" sz="2600" dirty="0" smtClean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03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Uvodni dio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Tri </a:t>
            </a:r>
            <a:r>
              <a:rPr lang="hr-HR" dirty="0"/>
              <a:t>riječi kojima biste opisali nastavu na daljinu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85244"/>
            <a:ext cx="9905999" cy="3905957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1</a:t>
            </a:r>
            <a:r>
              <a:rPr lang="hr-HR" b="1" dirty="0">
                <a:solidFill>
                  <a:schemeClr val="bg1"/>
                </a:solidFill>
              </a:rPr>
              <a:t>. ___________________________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bg1"/>
                </a:solidFill>
              </a:rPr>
              <a:t>2. ___________________________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bg1"/>
                </a:solidFill>
              </a:rPr>
              <a:t>3.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2780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327379"/>
            <a:ext cx="9905998" cy="745066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Nadalje…..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1822" y="1207911"/>
            <a:ext cx="10668000" cy="54864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Učenicima treba dati jasne i kratke upute za rad te uporabu materijala u obavljanju zadataka tijekom </a:t>
            </a:r>
            <a:r>
              <a:rPr lang="hr-HR" dirty="0" smtClean="0"/>
              <a:t>nastave</a:t>
            </a:r>
          </a:p>
          <a:p>
            <a:r>
              <a:rPr lang="hr-HR" dirty="0" smtClean="0"/>
              <a:t>Odrediti  </a:t>
            </a:r>
            <a:r>
              <a:rPr lang="hr-HR" dirty="0"/>
              <a:t>jasne rokove za zadavanje i izvršavanje zadataka</a:t>
            </a:r>
          </a:p>
          <a:p>
            <a:r>
              <a:rPr lang="hr-HR" dirty="0"/>
              <a:t>Uzeti u obzir uvjete za rad poput radnog okruženja koje učenik ima</a:t>
            </a:r>
          </a:p>
          <a:p>
            <a:r>
              <a:rPr lang="hr-HR" dirty="0"/>
              <a:t> Utvrditi razinu samostalnosti i posebne odgojno-obrazovne potrebe </a:t>
            </a:r>
          </a:p>
          <a:p>
            <a:r>
              <a:rPr lang="hr-HR" dirty="0"/>
              <a:t> Predvidjeti mogućnost individualne potpore pojedinom učeniku</a:t>
            </a:r>
          </a:p>
          <a:p>
            <a:r>
              <a:rPr lang="hr-HR" dirty="0"/>
              <a:t>Osigurati jednake odgojno-obrazovne mogućnosti za svu djecu </a:t>
            </a:r>
          </a:p>
          <a:p>
            <a:r>
              <a:rPr lang="hr-HR" dirty="0"/>
              <a:t> Razvijati  mehanizme za identifikaciju učenika u nepovoljnom položaju ( poduzeti potrebne mjere da im se osiguraju dostatni resursi i adekvatni uvjeti za učenje)</a:t>
            </a:r>
          </a:p>
          <a:p>
            <a:r>
              <a:rPr lang="hr-HR" dirty="0"/>
              <a:t>Voditi brigu o psihološkoj i mentalnoj dobrobiti  i zdravlju učenika i nastavnika ( pomoć i podrška stručnih suradnika i ravnatelja)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17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29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Edukacija o DIGITALNIM ALATIMA ZA VREDNOVANJE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422400"/>
            <a:ext cx="9905999" cy="5181600"/>
          </a:xfrm>
        </p:spPr>
        <p:txBody>
          <a:bodyPr>
            <a:normAutofit fontScale="70000" lnSpcReduction="20000"/>
          </a:bodyPr>
          <a:lstStyle/>
          <a:p>
            <a:r>
              <a:rPr lang="hr-HR" sz="3200" b="1" u="sng" dirty="0">
                <a:solidFill>
                  <a:srgbClr val="000000"/>
                </a:solidFill>
              </a:rPr>
              <a:t>OneNote </a:t>
            </a:r>
            <a:r>
              <a:rPr lang="hr-HR" sz="3200" b="1" u="sng" dirty="0" smtClean="0">
                <a:solidFill>
                  <a:srgbClr val="000000"/>
                </a:solidFill>
              </a:rPr>
              <a:t> </a:t>
            </a:r>
            <a:r>
              <a:rPr lang="hr-HR" sz="3200" b="1" dirty="0" smtClean="0">
                <a:solidFill>
                  <a:srgbClr val="000000"/>
                </a:solidFill>
              </a:rPr>
              <a:t>                                                       </a:t>
            </a:r>
            <a:r>
              <a:rPr lang="hr-HR" sz="2900" b="1" dirty="0" smtClean="0">
                <a:solidFill>
                  <a:schemeClr val="bg1"/>
                </a:solidFill>
              </a:rPr>
              <a:t>Google </a:t>
            </a:r>
            <a:r>
              <a:rPr lang="hr-HR" sz="2900" b="1" dirty="0" err="1" smtClean="0">
                <a:solidFill>
                  <a:schemeClr val="bg1"/>
                </a:solidFill>
              </a:rPr>
              <a:t>classroom</a:t>
            </a:r>
            <a:endParaRPr lang="hr-HR" sz="2900" b="1" dirty="0" smtClean="0">
              <a:solidFill>
                <a:schemeClr val="bg1"/>
              </a:solidFill>
            </a:endParaRPr>
          </a:p>
          <a:p>
            <a:r>
              <a:rPr lang="hr-HR" sz="3200" b="1" dirty="0" err="1">
                <a:solidFill>
                  <a:srgbClr val="000000"/>
                </a:solidFill>
              </a:rPr>
              <a:t>Flipgrid</a:t>
            </a:r>
            <a:r>
              <a:rPr lang="hr-HR" sz="3200" b="1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://info.flipgrid.com/ </a:t>
            </a:r>
            <a:r>
              <a:rPr lang="hr-HR" dirty="0"/>
              <a:t> </a:t>
            </a:r>
            <a:r>
              <a:rPr lang="hr-HR" dirty="0" smtClean="0"/>
              <a:t>                                 </a:t>
            </a:r>
            <a:r>
              <a:rPr lang="hr-HR" sz="3200" b="1" dirty="0" err="1" smtClean="0">
                <a:solidFill>
                  <a:srgbClr val="000000"/>
                </a:solidFill>
              </a:rPr>
              <a:t>Testmoz</a:t>
            </a:r>
            <a:r>
              <a:rPr lang="hr-HR" sz="3200" b="1" dirty="0" smtClean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://testmoz.com/ </a:t>
            </a:r>
            <a:endParaRPr lang="hr-HR" dirty="0" smtClean="0"/>
          </a:p>
          <a:p>
            <a:r>
              <a:rPr lang="hr-HR" b="1" dirty="0" smtClean="0">
                <a:solidFill>
                  <a:srgbClr val="000000"/>
                </a:solidFill>
              </a:rPr>
              <a:t>Google </a:t>
            </a:r>
            <a:r>
              <a:rPr lang="hr-HR" b="1" dirty="0" err="1">
                <a:solidFill>
                  <a:srgbClr val="000000"/>
                </a:solidFill>
              </a:rPr>
              <a:t>Forms</a:t>
            </a:r>
            <a:r>
              <a:rPr lang="hr-HR" b="1" dirty="0">
                <a:solidFill>
                  <a:srgbClr val="000000"/>
                </a:solidFill>
              </a:rPr>
              <a:t> (Obrasci)  </a:t>
            </a:r>
            <a:r>
              <a:rPr lang="hr-HR" b="1" dirty="0" smtClean="0">
                <a:solidFill>
                  <a:srgbClr val="000000"/>
                </a:solidFill>
              </a:rPr>
              <a:t>                                                        Microsoft </a:t>
            </a:r>
            <a:r>
              <a:rPr lang="hr-HR" b="1" dirty="0" err="1">
                <a:solidFill>
                  <a:srgbClr val="000000"/>
                </a:solidFill>
              </a:rPr>
              <a:t>Forms</a:t>
            </a:r>
            <a:r>
              <a:rPr lang="hr-HR" b="1" dirty="0">
                <a:solidFill>
                  <a:srgbClr val="000000"/>
                </a:solidFill>
              </a:rPr>
              <a:t> </a:t>
            </a:r>
            <a:endParaRPr lang="hr-HR" b="1" dirty="0" smtClean="0">
              <a:solidFill>
                <a:srgbClr val="000000"/>
              </a:solidFill>
            </a:endParaRPr>
          </a:p>
          <a:p>
            <a:r>
              <a:rPr lang="hr-HR" sz="3200" b="1" dirty="0" err="1">
                <a:solidFill>
                  <a:srgbClr val="000000"/>
                </a:solidFill>
              </a:rPr>
              <a:t>GeoGebra</a:t>
            </a:r>
            <a:r>
              <a:rPr lang="hr-HR" sz="3200" b="1" dirty="0">
                <a:solidFill>
                  <a:srgbClr val="000000"/>
                </a:solidFill>
              </a:rPr>
              <a:t> ispit </a:t>
            </a:r>
            <a:r>
              <a:rPr lang="hr-HR" sz="3200" dirty="0" smtClean="0">
                <a:solidFill>
                  <a:srgbClr val="000000"/>
                </a:solidFill>
              </a:rPr>
              <a:t>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://www.geogebra.org/ </a:t>
            </a:r>
            <a:r>
              <a:rPr lang="hr-HR" b="1" dirty="0">
                <a:solidFill>
                  <a:srgbClr val="000000"/>
                </a:solidFill>
              </a:rPr>
              <a:t> </a:t>
            </a:r>
            <a:r>
              <a:rPr lang="hr-HR" b="1" dirty="0" smtClean="0">
                <a:solidFill>
                  <a:srgbClr val="000000"/>
                </a:solidFill>
              </a:rPr>
              <a:t>               </a:t>
            </a:r>
            <a:r>
              <a:rPr lang="hr-HR" sz="2800" dirty="0" err="1" smtClean="0">
                <a:solidFill>
                  <a:srgbClr val="000000"/>
                </a:solidFill>
              </a:rPr>
              <a:t>Edmodo</a:t>
            </a:r>
            <a:r>
              <a:rPr lang="hr-HR" sz="2800" dirty="0" smtClean="0">
                <a:solidFill>
                  <a:srgbClr val="000000"/>
                </a:solidFill>
              </a:rPr>
              <a:t> 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://www.edmodo.com </a:t>
            </a:r>
            <a:endParaRPr lang="hr-HR" dirty="0" smtClean="0">
              <a:solidFill>
                <a:srgbClr val="000000"/>
              </a:solidFill>
            </a:endParaRPr>
          </a:p>
          <a:p>
            <a:r>
              <a:rPr lang="hr-HR" sz="3200" b="1" dirty="0" err="1">
                <a:solidFill>
                  <a:srgbClr val="000000"/>
                </a:solidFill>
              </a:rPr>
              <a:t>Matific</a:t>
            </a:r>
            <a:r>
              <a:rPr lang="hr-HR" sz="3200" b="1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://www.matific.com/hr/hr/home/ </a:t>
            </a:r>
            <a:r>
              <a:rPr lang="hr-HR" dirty="0" smtClean="0">
                <a:solidFill>
                  <a:srgbClr val="000000"/>
                </a:solidFill>
              </a:rPr>
              <a:t>                   </a:t>
            </a:r>
            <a:r>
              <a:rPr lang="hr-HR" b="1" dirty="0" err="1" smtClean="0">
                <a:solidFill>
                  <a:srgbClr val="000000"/>
                </a:solidFill>
              </a:rPr>
              <a:t>Wordwall</a:t>
            </a:r>
            <a:r>
              <a:rPr lang="hr-HR" b="1" dirty="0" smtClean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https</a:t>
            </a:r>
            <a:r>
              <a:rPr lang="hr-HR" dirty="0">
                <a:solidFill>
                  <a:srgbClr val="000000"/>
                </a:solidFill>
              </a:rPr>
              <a:t>://wordwall.</a:t>
            </a:r>
            <a:endParaRPr lang="hr-HR" dirty="0" smtClean="0">
              <a:solidFill>
                <a:srgbClr val="000000"/>
              </a:solidFill>
            </a:endParaRPr>
          </a:p>
          <a:p>
            <a:r>
              <a:rPr lang="hr-HR" sz="3200" b="1" dirty="0" err="1">
                <a:solidFill>
                  <a:srgbClr val="000000"/>
                </a:solidFill>
              </a:rPr>
              <a:t>Socrative</a:t>
            </a:r>
            <a:r>
              <a:rPr lang="hr-HR" sz="3200" b="1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://socrative.com </a:t>
            </a:r>
            <a:r>
              <a:rPr lang="hr-HR" dirty="0" smtClean="0">
                <a:solidFill>
                  <a:srgbClr val="000000"/>
                </a:solidFill>
              </a:rPr>
              <a:t>                                     </a:t>
            </a:r>
            <a:r>
              <a:rPr lang="hr-HR" b="1" dirty="0" err="1" smtClean="0">
                <a:solidFill>
                  <a:srgbClr val="000000"/>
                </a:solidFill>
              </a:rPr>
              <a:t>Bookwidgets</a:t>
            </a:r>
            <a:r>
              <a:rPr lang="hr-HR" b="1" dirty="0" smtClean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  https</a:t>
            </a:r>
            <a:r>
              <a:rPr lang="hr-HR" dirty="0">
                <a:solidFill>
                  <a:srgbClr val="000000"/>
                </a:solidFill>
              </a:rPr>
              <a:t>://www.bookwidgets.com/ </a:t>
            </a:r>
            <a:endParaRPr lang="hr-HR" dirty="0" smtClean="0">
              <a:solidFill>
                <a:srgbClr val="000000"/>
              </a:solidFill>
            </a:endParaRPr>
          </a:p>
          <a:p>
            <a:r>
              <a:rPr lang="hr-HR" sz="3200" b="1" dirty="0" err="1">
                <a:solidFill>
                  <a:srgbClr val="000000"/>
                </a:solidFill>
              </a:rPr>
              <a:t>ClassMarker</a:t>
            </a:r>
            <a:r>
              <a:rPr lang="hr-HR" sz="3200" b="1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://www.classmarker.com/ </a:t>
            </a:r>
            <a:r>
              <a:rPr lang="hr-HR" dirty="0" smtClean="0">
                <a:solidFill>
                  <a:srgbClr val="000000"/>
                </a:solidFill>
              </a:rPr>
              <a:t>                </a:t>
            </a:r>
            <a:r>
              <a:rPr lang="hr-HR" sz="3200" b="1" dirty="0" err="1" smtClean="0">
                <a:solidFill>
                  <a:srgbClr val="000000"/>
                </a:solidFill>
              </a:rPr>
              <a:t>Quizziz</a:t>
            </a:r>
            <a:r>
              <a:rPr lang="hr-HR" sz="3200" b="1" dirty="0" smtClean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 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://quizizz.com/ </a:t>
            </a:r>
            <a:r>
              <a:rPr lang="hr-HR" dirty="0" smtClean="0">
                <a:solidFill>
                  <a:srgbClr val="000000"/>
                </a:solidFill>
              </a:rPr>
              <a:t>                                         </a:t>
            </a:r>
          </a:p>
          <a:p>
            <a:r>
              <a:rPr lang="hr-HR" sz="3200" b="1" dirty="0" err="1">
                <a:solidFill>
                  <a:srgbClr val="000000"/>
                </a:solidFill>
              </a:rPr>
              <a:t>Wizer</a:t>
            </a:r>
            <a:r>
              <a:rPr lang="hr-HR" sz="3200" b="1" dirty="0">
                <a:solidFill>
                  <a:srgbClr val="000000"/>
                </a:solidFill>
              </a:rPr>
              <a:t> </a:t>
            </a:r>
            <a:r>
              <a:rPr lang="hr-HR" sz="3200" dirty="0" smtClean="0">
                <a:solidFill>
                  <a:srgbClr val="000000"/>
                </a:solidFill>
              </a:rPr>
              <a:t>  </a:t>
            </a:r>
            <a:r>
              <a:rPr lang="hr-HR" dirty="0" smtClean="0">
                <a:solidFill>
                  <a:srgbClr val="000000"/>
                </a:solidFill>
              </a:rPr>
              <a:t>https</a:t>
            </a:r>
            <a:r>
              <a:rPr lang="hr-HR" dirty="0">
                <a:solidFill>
                  <a:srgbClr val="000000"/>
                </a:solidFill>
              </a:rPr>
              <a:t>://www.wizer.me/ </a:t>
            </a:r>
            <a:r>
              <a:rPr lang="hr-HR" b="1" dirty="0">
                <a:solidFill>
                  <a:srgbClr val="000000"/>
                </a:solidFill>
              </a:rPr>
              <a:t> </a:t>
            </a:r>
            <a:r>
              <a:rPr lang="hr-HR" b="1" dirty="0" smtClean="0">
                <a:solidFill>
                  <a:srgbClr val="000000"/>
                </a:solidFill>
              </a:rPr>
              <a:t>                   		    </a:t>
            </a:r>
            <a:r>
              <a:rPr lang="hr-HR" b="1" dirty="0" err="1" smtClean="0">
                <a:solidFill>
                  <a:schemeClr val="bg1"/>
                </a:solidFill>
              </a:rPr>
              <a:t>Moodle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smtClean="0">
                <a:solidFill>
                  <a:srgbClr val="000000"/>
                </a:solidFill>
              </a:rPr>
              <a:t>                   </a:t>
            </a:r>
          </a:p>
          <a:p>
            <a:r>
              <a:rPr lang="hr-HR" b="1" dirty="0" smtClean="0">
                <a:solidFill>
                  <a:srgbClr val="000000"/>
                </a:solidFill>
              </a:rPr>
              <a:t>   </a:t>
            </a:r>
            <a:r>
              <a:rPr lang="hr-HR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hr-HR" sz="2900" dirty="0">
                <a:solidFill>
                  <a:srgbClr val="000000"/>
                </a:solidFill>
                <a:latin typeface="Calibri" panose="020F0502020204030204" pitchFamily="34" charset="0"/>
              </a:rPr>
              <a:t>još neki digitalni alati koji se mogu koristiti za vrednovanje: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Answer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 Pad </a:t>
            </a:r>
            <a:r>
              <a:rPr lang="hr-HR" sz="29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GoSoapBox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 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Kahoot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Quizizz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Formative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Peergrade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Seesaw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2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Mentimeter</a:t>
            </a:r>
            <a:r>
              <a:rPr lang="hr-HR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r-H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hr-HR" sz="3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</a:rPr>
              <a:t>Često korišteni digitalni alati za izradu rubrika su: </a:t>
            </a:r>
            <a:r>
              <a:rPr lang="hr-HR" dirty="0" err="1" smtClean="0">
                <a:solidFill>
                  <a:srgbClr val="000000"/>
                </a:solidFill>
              </a:rPr>
              <a:t>Forl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all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rubrics</a:t>
            </a:r>
            <a:r>
              <a:rPr lang="hr-HR" dirty="0" smtClean="0">
                <a:solidFill>
                  <a:srgbClr val="000000"/>
                </a:solidFill>
              </a:rPr>
              <a:t>    </a:t>
            </a:r>
            <a:r>
              <a:rPr lang="hr-HR" dirty="0" err="1" smtClean="0">
                <a:solidFill>
                  <a:srgbClr val="000000"/>
                </a:solidFill>
              </a:rPr>
              <a:t>Rubistar</a:t>
            </a:r>
            <a:r>
              <a:rPr lang="hr-HR" dirty="0" smtClean="0">
                <a:solidFill>
                  <a:srgbClr val="000000"/>
                </a:solidFill>
              </a:rPr>
              <a:t>      </a:t>
            </a:r>
            <a:r>
              <a:rPr lang="hr-HR" dirty="0" err="1" smtClean="0">
                <a:solidFill>
                  <a:srgbClr val="000000"/>
                </a:solidFill>
              </a:rPr>
              <a:t>Quick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rubric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234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                   </a:t>
            </a:r>
            <a:endParaRPr lang="hr-HR" sz="3600" dirty="0"/>
          </a:p>
        </p:txBody>
      </p:sp>
      <p:sp>
        <p:nvSpPr>
          <p:cNvPr id="4" name="Vodoravni svitak 3"/>
          <p:cNvSpPr/>
          <p:nvPr/>
        </p:nvSpPr>
        <p:spPr>
          <a:xfrm>
            <a:off x="1141412" y="3352800"/>
            <a:ext cx="9905999" cy="2590800"/>
          </a:xfrm>
          <a:prstGeom prst="horizontalScroll">
            <a:avLst/>
          </a:prstGeom>
          <a:solidFill>
            <a:srgbClr val="46D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Sretan početak nove školske 2020./2021. !</a:t>
            </a:r>
          </a:p>
          <a:p>
            <a:pPr algn="ct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433689" y="1591733"/>
            <a:ext cx="9211734" cy="20771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i="1" dirty="0"/>
              <a:t>HVALA </a:t>
            </a:r>
            <a:r>
              <a:rPr lang="hr-HR" sz="4400" i="1" dirty="0" smtClean="0"/>
              <a:t>NA PAŽNJI </a:t>
            </a:r>
            <a:r>
              <a:rPr lang="hr-HR" sz="4400" i="1" dirty="0"/>
              <a:t>!</a:t>
            </a:r>
          </a:p>
          <a:p>
            <a:pPr algn="ctr"/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1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794820"/>
          </a:xfrm>
        </p:spPr>
        <p:txBody>
          <a:bodyPr>
            <a:normAutofit/>
          </a:bodyPr>
          <a:lstStyle/>
          <a:p>
            <a:r>
              <a:rPr lang="hr-HR" sz="2400" dirty="0"/>
              <a:t>II. Što biste promijenili (učinili) u radu na početku nove školske godine ( kako bi započeli nastavu u svom nastavnom predmetu) ? Navedite </a:t>
            </a:r>
            <a:r>
              <a:rPr lang="hr-HR" sz="2400" dirty="0" smtClean="0"/>
              <a:t>jedan ILI VIŠE </a:t>
            </a:r>
            <a:r>
              <a:rPr lang="hr-HR" sz="2400" dirty="0" err="1" smtClean="0"/>
              <a:t>prijedlogA</a:t>
            </a:r>
            <a:r>
              <a:rPr lang="hr-HR" sz="2400" dirty="0" smtClean="0"/>
              <a:t>!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929744" y="2537515"/>
            <a:ext cx="103293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hr-HR" sz="3200" b="1" dirty="0">
                <a:solidFill>
                  <a:srgbClr val="002060"/>
                </a:solidFill>
              </a:rPr>
              <a:t>1. __________________________________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2. __________________________________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3.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55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Školska </a:t>
            </a:r>
            <a:r>
              <a:rPr lang="hr-HR" b="1" dirty="0" smtClean="0"/>
              <a:t>2020./</a:t>
            </a:r>
            <a:r>
              <a:rPr lang="hr-HR" b="1" dirty="0" smtClean="0"/>
              <a:t>2021.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62667"/>
            <a:ext cx="9905999" cy="3928534"/>
          </a:xfrm>
        </p:spPr>
        <p:txBody>
          <a:bodyPr>
            <a:normAutofit/>
          </a:bodyPr>
          <a:lstStyle/>
          <a:p>
            <a:r>
              <a:rPr lang="hr-HR" sz="2600" dirty="0" smtClean="0">
                <a:solidFill>
                  <a:schemeClr val="bg1"/>
                </a:solidFill>
              </a:rPr>
              <a:t>Epidemiološki uvjeti i okolnosti s planiranim A MODELOM nastave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Provedba nastave uživo sa (potencijalnom) nastavom na daljinu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Svi učenici u skladu sa svojim mogućnostima trebaju postići odgojno – obrazovne ishode kroz nastavne sadržaje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Vertikalni prijelaz u naredne razrede, obrazovne cikluse – nastavak školovanja te profesionalni i osobni razvoj</a:t>
            </a:r>
            <a:endParaRPr lang="hr-HR" sz="26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254529"/>
            <a:ext cx="2415823" cy="1743075"/>
          </a:xfrm>
          <a:prstGeom prst="rect">
            <a:avLst/>
          </a:prstGeom>
        </p:spPr>
      </p:pic>
      <p:sp>
        <p:nvSpPr>
          <p:cNvPr id="5" name="Nasmiješeno lice 4"/>
          <p:cNvSpPr/>
          <p:nvPr/>
        </p:nvSpPr>
        <p:spPr>
          <a:xfrm>
            <a:off x="10590211" y="66886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59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Važno je: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04622"/>
            <a:ext cx="9905999" cy="4086579"/>
          </a:xfrm>
        </p:spPr>
        <p:txBody>
          <a:bodyPr>
            <a:normAutofit/>
          </a:bodyPr>
          <a:lstStyle/>
          <a:p>
            <a:r>
              <a:rPr lang="hr-HR" sz="2600" dirty="0" smtClean="0">
                <a:solidFill>
                  <a:schemeClr val="bg1"/>
                </a:solidFill>
              </a:rPr>
              <a:t>Da se naglasak ne stavlja na kratkoročnim učincima ( broj ostvarenih nastavnih sati količina nastavnog sadržaja, ostvarenost </a:t>
            </a:r>
            <a:r>
              <a:rPr lang="hr-HR" sz="2600" b="1" dirty="0" smtClean="0">
                <a:solidFill>
                  <a:schemeClr val="bg1"/>
                </a:solidFill>
              </a:rPr>
              <a:t>pojedinih</a:t>
            </a:r>
            <a:r>
              <a:rPr lang="hr-HR" sz="2600" dirty="0" smtClean="0">
                <a:solidFill>
                  <a:schemeClr val="bg1"/>
                </a:solidFill>
              </a:rPr>
              <a:t> O-O ishoda </a:t>
            </a:r>
          </a:p>
          <a:p>
            <a:r>
              <a:rPr lang="hr-HR" sz="2600" b="1" dirty="0" smtClean="0">
                <a:solidFill>
                  <a:schemeClr val="bg1"/>
                </a:solidFill>
              </a:rPr>
              <a:t>Odrediti skup temeljnih odgojno-obrazovnih ishoda ( nastavni sadržaji koji učenici trebaju ostvariti kako bi se učenicima omogućilo nastavak školovanje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U planiranju uključiti </a:t>
            </a:r>
            <a:r>
              <a:rPr lang="hr-HR" sz="2600" b="1" dirty="0" smtClean="0">
                <a:solidFill>
                  <a:schemeClr val="bg1"/>
                </a:solidFill>
              </a:rPr>
              <a:t>ključne</a:t>
            </a:r>
            <a:r>
              <a:rPr lang="hr-HR" sz="2600" dirty="0" smtClean="0">
                <a:solidFill>
                  <a:schemeClr val="bg1"/>
                </a:solidFill>
              </a:rPr>
              <a:t> O-O ishode iz prethodnog razreda </a:t>
            </a:r>
          </a:p>
        </p:txBody>
      </p:sp>
    </p:spTree>
    <p:extLst>
      <p:ext uri="{BB962C8B-B14F-4D97-AF65-F5344CB8AC3E}">
        <p14:creationId xmlns:p14="http://schemas.microsoft.com/office/powerpoint/2010/main" val="203740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489" y="174810"/>
            <a:ext cx="10324922" cy="1727015"/>
          </a:xfrm>
        </p:spPr>
        <p:txBody>
          <a:bodyPr/>
          <a:lstStyle/>
          <a:p>
            <a:r>
              <a:rPr lang="hr-HR" dirty="0" smtClean="0"/>
              <a:t>Ključne kompetencije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09750"/>
            <a:ext cx="9905999" cy="4673112"/>
          </a:xfrm>
        </p:spPr>
        <p:txBody>
          <a:bodyPr/>
          <a:lstStyle/>
          <a:p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057" name="Slik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24" y="1935316"/>
            <a:ext cx="2740940" cy="20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lika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78" y="3915503"/>
            <a:ext cx="3703822" cy="203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2" y="1935315"/>
            <a:ext cx="2847119" cy="20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4"/>
          <p:cNvSpPr>
            <a:spLocks noChangeArrowheads="1"/>
          </p:cNvSpPr>
          <p:nvPr/>
        </p:nvSpPr>
        <p:spPr bwMode="auto">
          <a:xfrm>
            <a:off x="1654022" y="5295961"/>
            <a:ext cx="1676400" cy="624774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OBLICI MIŠLJENJA I KORIŠTENJA ALATA</a:t>
            </a: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ravokutnik 9"/>
          <p:cNvSpPr>
            <a:spLocks noChangeArrowheads="1"/>
          </p:cNvSpPr>
          <p:nvPr/>
        </p:nvSpPr>
        <p:spPr bwMode="auto">
          <a:xfrm>
            <a:off x="9527273" y="2912910"/>
            <a:ext cx="1939061" cy="573180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OSOBNI I SOCIJALNI RAZVOJ</a:t>
            </a:r>
            <a:endParaRPr kumimoji="0" lang="sr-Latn-RS" altLang="sr-Latn-R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10"/>
          <p:cNvSpPr>
            <a:spLocks noChangeArrowheads="1"/>
          </p:cNvSpPr>
          <p:nvPr/>
        </p:nvSpPr>
        <p:spPr bwMode="auto">
          <a:xfrm>
            <a:off x="722489" y="1901825"/>
            <a:ext cx="1956173" cy="46672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OBLICI MIŠLJENJA</a:t>
            </a:r>
            <a:endParaRPr kumimoji="0" lang="sr-Latn-RS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771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3086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4391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9004664" y="2377348"/>
            <a:ext cx="1573025" cy="53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>
            <a:stCxn id="2050" idx="1"/>
          </p:cNvCxnSpPr>
          <p:nvPr/>
        </p:nvCxnSpPr>
        <p:spPr>
          <a:xfrm flipH="1" flipV="1">
            <a:off x="1714622" y="2368551"/>
            <a:ext cx="1510140" cy="58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stCxn id="2052" idx="1"/>
          </p:cNvCxnSpPr>
          <p:nvPr/>
        </p:nvCxnSpPr>
        <p:spPr>
          <a:xfrm flipH="1">
            <a:off x="2778370" y="4935413"/>
            <a:ext cx="1442608" cy="36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utnik 38"/>
          <p:cNvSpPr/>
          <p:nvPr/>
        </p:nvSpPr>
        <p:spPr>
          <a:xfrm>
            <a:off x="722489" y="6173270"/>
            <a:ext cx="10882489" cy="554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Ključne kompetencije – međusobno povezanih sklopova znanja , vještina i stavova kao preduvjet uspješnog učenja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419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Kreiranje ŠKOLSKOG KURIKULA I KURIKULARNIH AKTIVNOSTI -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9" y="1512711"/>
            <a:ext cx="5588000" cy="432364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9" y="1512711"/>
            <a:ext cx="5418667" cy="432364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309512" y="5836356"/>
            <a:ext cx="98213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Edukaciju o digitalnim alatima provest će </a:t>
            </a:r>
            <a:r>
              <a:rPr lang="hr-HR" dirty="0" err="1" smtClean="0"/>
              <a:t>prof</a:t>
            </a:r>
            <a:r>
              <a:rPr lang="hr-HR" dirty="0" smtClean="0"/>
              <a:t> Vesna </a:t>
            </a:r>
            <a:r>
              <a:rPr lang="hr-HR" dirty="0" err="1" smtClean="0"/>
              <a:t>Đurković</a:t>
            </a:r>
            <a:r>
              <a:rPr lang="hr-HR" dirty="0" smtClean="0"/>
              <a:t> i kolega Marko </a:t>
            </a:r>
            <a:r>
              <a:rPr lang="hr-HR" dirty="0" err="1" smtClean="0"/>
              <a:t>Zetović</a:t>
            </a:r>
            <a:r>
              <a:rPr lang="hr-HR" dirty="0" smtClean="0"/>
              <a:t> nakon izlaganja!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50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Garamond" panose="02020404030301010803" pitchFamily="18" charset="0"/>
              </a:rPr>
              <a:t>EU </a:t>
            </a:r>
            <a:r>
              <a:rPr lang="hr-HR" b="1" dirty="0">
                <a:latin typeface="Garamond" panose="02020404030301010803" pitchFamily="18" charset="0"/>
              </a:rPr>
              <a:t>u svom Strateškom okviru za europsku suradnju u području obrazovanja i osposobljavanja (ET 2020)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35224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Naglašava važnost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osnovnih znanja i 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kompetencija</a:t>
            </a:r>
          </a:p>
          <a:p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 Cilj je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da 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do 2020. godine udio petnaestogodišnjih učenika koji ne dostižu osnovnu razinu čitalačke, matematičke i prirodoslovne pismenosti u svakoj zemlji članici 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bude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manji od 15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%</a:t>
            </a:r>
          </a:p>
          <a:p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N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eprestano </a:t>
            </a:r>
            <a:r>
              <a:rPr lang="hr-HR" b="1" dirty="0">
                <a:solidFill>
                  <a:schemeClr val="bg1"/>
                </a:solidFill>
                <a:latin typeface="Garamond" panose="02020404030301010803" pitchFamily="18" charset="0"/>
              </a:rPr>
              <a:t>planirati ostvarivanje odgojno-obrazovnih ishoda kojima se usvaja i razvija osnovna čitalačka, matematička i prirodoslovna pismenost </a:t>
            </a:r>
            <a:r>
              <a:rPr lang="hr-HR" dirty="0">
                <a:solidFill>
                  <a:schemeClr val="bg1"/>
                </a:solidFill>
                <a:latin typeface="Garamond" panose="02020404030301010803" pitchFamily="18" charset="0"/>
              </a:rPr>
              <a:t>svih </a:t>
            </a:r>
            <a:r>
              <a:rPr lang="hr-HR" dirty="0" smtClean="0">
                <a:solidFill>
                  <a:schemeClr val="bg1"/>
                </a:solidFill>
                <a:latin typeface="Garamond" panose="02020404030301010803" pitchFamily="18" charset="0"/>
              </a:rPr>
              <a:t>učenika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9244" y="618518"/>
            <a:ext cx="10679289" cy="1165126"/>
          </a:xfrm>
        </p:spPr>
        <p:txBody>
          <a:bodyPr/>
          <a:lstStyle/>
          <a:p>
            <a:r>
              <a:rPr lang="hr-HR" b="1" dirty="0">
                <a:latin typeface="Garamond" panose="02020404030301010803" pitchFamily="18" charset="0"/>
              </a:rPr>
              <a:t>Najnovije PISA istraživanje </a:t>
            </a:r>
            <a:r>
              <a:rPr lang="hr-HR" b="1" dirty="0" smtClean="0">
                <a:latin typeface="Garamond" panose="02020404030301010803" pitchFamily="18" charset="0"/>
              </a:rPr>
              <a:t>pokazalo je: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8312" y="1885244"/>
            <a:ext cx="10449100" cy="4165599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ostignuća </a:t>
            </a:r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hrvatskih učenika u navedenim ključnim područjima statistički značajno </a:t>
            </a:r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su ispod </a:t>
            </a:r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prosjeka zemalja </a:t>
            </a:r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OECD-a</a:t>
            </a:r>
            <a:endParaRPr lang="hr-HR" sz="26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Osnovnu </a:t>
            </a:r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razinu čitalačke pismenosti u Hrvatskoj ne dostiže svaki peti učenik (22% učenika</a:t>
            </a:r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</a:p>
          <a:p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Matematičke </a:t>
            </a:r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pismenosti svaki treći učenik (31% učenika</a:t>
            </a:r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</a:p>
          <a:p>
            <a:r>
              <a:rPr lang="hr-HR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Prirodoslovne </a:t>
            </a:r>
            <a:r>
              <a:rPr lang="hr-HR" sz="2600" dirty="0">
                <a:solidFill>
                  <a:srgbClr val="000000"/>
                </a:solidFill>
                <a:latin typeface="Garamond" panose="02020404030301010803" pitchFamily="18" charset="0"/>
              </a:rPr>
              <a:t>pismenosti svaki četvrti učenik (25% učenika)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103915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1403</TotalTime>
  <Words>1117</Words>
  <Application>Microsoft Office PowerPoint</Application>
  <PresentationFormat>Široki zaslon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Trebuchet MS</vt:lpstr>
      <vt:lpstr>Tw Cen MT</vt:lpstr>
      <vt:lpstr>Kružnica</vt:lpstr>
      <vt:lpstr>PLANIRANJE , PROVEDBA I VREDNOVANJE U ŠK. 2020/2021.</vt:lpstr>
      <vt:lpstr>Uvodni dio   Tri riječi kojima biste opisali nastavu na daljinu </vt:lpstr>
      <vt:lpstr>II. Što biste promijenili (učinili) u radu na početku nove školske godine ( kako bi započeli nastavu u svom nastavnom predmetu) ? Navedite jedan ILI VIŠE prijedlogA! </vt:lpstr>
      <vt:lpstr>Školska 2020./2021. </vt:lpstr>
      <vt:lpstr>Važno je:</vt:lpstr>
      <vt:lpstr>Ključne kompetencije </vt:lpstr>
      <vt:lpstr>Kreiranje ŠKOLSKOG KURIKULA I KURIKULARNIH AKTIVNOSTI - </vt:lpstr>
      <vt:lpstr>EU u svom Strateškom okviru za europsku suradnju u području obrazovanja i osposobljavanja (ET 2020)</vt:lpstr>
      <vt:lpstr>Najnovije PISA istraživanje pokazalo je: </vt:lpstr>
      <vt:lpstr>Učenici  bez osnovnih znanja i kompetencija u ključnim predmetnim područjima (uslijed prekida nastave u školama)</vt:lpstr>
      <vt:lpstr>Što treba činiti u planiranju nastave?</vt:lpstr>
      <vt:lpstr>O ČEMU NASTAVNIK treba VODITI RAČUNA PRILIKOM PLANIRANJA nastave </vt:lpstr>
      <vt:lpstr>način kako poučavamo, vrednujemo i ocjenjujemo usmjerava učenike  kako trebaju učiti. </vt:lpstr>
      <vt:lpstr>Važnost PlaniranjA nastave </vt:lpstr>
      <vt:lpstr>NAČELA VREDNOVANJA</vt:lpstr>
      <vt:lpstr>Pristupi i oblici Vrednovanja </vt:lpstr>
      <vt:lpstr>Ono što može mučiti  učenike prilikom povratka u školu je sljedeće : </vt:lpstr>
      <vt:lpstr> kako pristupiti svim problemima, brigama i izazovima- Neke od stvari koje možemo napraviti : </vt:lpstr>
      <vt:lpstr>Naputak za početak šk. 2020./2021. </vt:lpstr>
      <vt:lpstr>Nadalje…..</vt:lpstr>
      <vt:lpstr>Edukacija o DIGITALNIM ALATIMA ZA VREDNOVANJE</vt:lpstr>
      <vt:lpstr>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, PROVEDBA I VREDNOVANJE U ŠK. 2020/2021.</dc:title>
  <dc:creator>Windows korisnik</dc:creator>
  <cp:lastModifiedBy>Windows korisnik</cp:lastModifiedBy>
  <cp:revision>81</cp:revision>
  <dcterms:created xsi:type="dcterms:W3CDTF">2020-09-02T09:47:58Z</dcterms:created>
  <dcterms:modified xsi:type="dcterms:W3CDTF">2020-09-09T08:31:02Z</dcterms:modified>
</cp:coreProperties>
</file>