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302" r:id="rId3"/>
    <p:sldId id="303" r:id="rId4"/>
    <p:sldId id="258" r:id="rId5"/>
    <p:sldId id="260" r:id="rId6"/>
    <p:sldId id="257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301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85" r:id="rId37"/>
    <p:sldId id="286" r:id="rId38"/>
    <p:sldId id="287" r:id="rId39"/>
    <p:sldId id="288" r:id="rId40"/>
    <p:sldId id="289" r:id="rId41"/>
    <p:sldId id="298" r:id="rId42"/>
    <p:sldId id="299" r:id="rId43"/>
    <p:sldId id="300" r:id="rId44"/>
    <p:sldId id="262" r:id="rId45"/>
    <p:sldId id="283" r:id="rId46"/>
    <p:sldId id="284" r:id="rId47"/>
    <p:sldId id="305" r:id="rId48"/>
    <p:sldId id="304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5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8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10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83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143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1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8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2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6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0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3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2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Učenici</a:t>
            </a:r>
            <a:r>
              <a:rPr lang="hr-HR" dirty="0" smtClean="0"/>
              <a:t> s posebnim potrebama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Sjednica NV, 30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. listopada 2019.                                                									Sanda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Horvatović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, dipl. psiholog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3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0343" y="624110"/>
            <a:ext cx="10394269" cy="708301"/>
          </a:xfrm>
        </p:spPr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ŠTO MOŽE UČINITI NASTAVNIK: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4583" y="1332410"/>
            <a:ext cx="11234057" cy="5525590"/>
          </a:xfrm>
        </p:spPr>
        <p:txBody>
          <a:bodyPr>
            <a:normAutofit fontScale="92500" lnSpcReduction="20000"/>
          </a:bodyPr>
          <a:lstStyle/>
          <a:p>
            <a:r>
              <a:rPr lang="hr-HR" sz="2000" dirty="0" smtClean="0">
                <a:cs typeface="Arial" panose="020B0604020202020204" pitchFamily="34" charset="0"/>
              </a:rPr>
              <a:t>Pozitivan stav - više energije i entuzijazam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Razumijevanje i susretljivost – prilagodljivost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Potražiti stručna pomoć (stručnog suradnika; psihologa, pedagoga, liječnika mentalnog </a:t>
            </a:r>
            <a:r>
              <a:rPr lang="hr-HR" sz="2000" dirty="0" err="1" smtClean="0">
                <a:cs typeface="Arial" panose="020B0604020202020204" pitchFamily="34" charset="0"/>
              </a:rPr>
              <a:t>zd</a:t>
            </a:r>
            <a:r>
              <a:rPr lang="hr-HR" sz="2000" dirty="0" smtClean="0">
                <a:cs typeface="Arial" panose="020B0604020202020204" pitchFamily="34" charset="0"/>
              </a:rPr>
              <a:t>.)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Koristiti pristup modifikacije ponašanja ( potkrepljenje pozitivnih ponašanja, preusmjeravanje negativnih – podrška)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Izbjegavanje prijetnji/</a:t>
            </a:r>
            <a:r>
              <a:rPr lang="hr-HR" sz="2000" dirty="0" err="1" smtClean="0">
                <a:cs typeface="Arial" panose="020B0604020202020204" pitchFamily="34" charset="0"/>
              </a:rPr>
              <a:t>distres</a:t>
            </a:r>
            <a:r>
              <a:rPr lang="hr-HR" sz="2000" dirty="0" smtClean="0">
                <a:cs typeface="Arial" panose="020B0604020202020204" pitchFamily="34" charset="0"/>
              </a:rPr>
              <a:t> ( preveliki stres uzrokuje zatvaranje ADD mozga, radi ispod potencijala-  postavimo 3 cilja koja želim danas ostvariti, za 5 min provjerit ću pratiš li što radimo)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Pružiti vanjsku motivaciju ; nagradne bodove, dodatna priznanja, bonus bodovi,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Uspostaviti rutinska ponašanja ( stvoriti raspored rada po određenom ritmu, obrada, ponavljanje , provjera)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Povećajte broj povratnih informacija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Poučiti ih vještinama raspoređivanja vremena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Učinite učionicu funkcionalnom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Uključiti cijeli razred – bavite se temama o ponašanjima( poštovanjem, prekidanja loših navika, rješavanja problema, jedna tema za razgovor i sl.)</a:t>
            </a:r>
          </a:p>
          <a:p>
            <a:endParaRPr lang="hr-HR" sz="2000" dirty="0" smtClean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15074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9269" y="624110"/>
            <a:ext cx="11168742" cy="577673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       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REZIGNIRANI UČENIK- NAUČENA BESPOMOĆNOST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1520" y="1201783"/>
            <a:ext cx="11064240" cy="5656217"/>
          </a:xfrm>
        </p:spPr>
        <p:txBody>
          <a:bodyPr/>
          <a:lstStyle/>
          <a:p>
            <a:r>
              <a:rPr lang="hr-HR" sz="2000" b="1" dirty="0" smtClean="0">
                <a:cs typeface="Arial" panose="020B0604020202020204" pitchFamily="34" charset="0"/>
              </a:rPr>
              <a:t>Oblik ponašanja </a:t>
            </a:r>
            <a:r>
              <a:rPr lang="hr-HR" sz="2000" dirty="0" smtClean="0">
                <a:cs typeface="Arial" panose="020B0604020202020204" pitchFamily="34" charset="0"/>
              </a:rPr>
              <a:t>– svojstvena apatija, pomanjkanje motivacije i bespomoćnosti u susretu s normalni svakodnevnim problemima i izazovima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Posljedica</a:t>
            </a:r>
            <a:r>
              <a:rPr lang="hr-HR" sz="2000" dirty="0" smtClean="0">
                <a:cs typeface="Arial" panose="020B0604020202020204" pitchFamily="34" charset="0"/>
              </a:rPr>
              <a:t> je kroničnog osjećaja nemoći u određenoj situaciji ili vjerovanju da će situacija završiti negativnim ishodom neovisno o vlastitom ponašanju 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Naučena</a:t>
            </a:r>
            <a:r>
              <a:rPr lang="hr-HR" sz="2000" dirty="0" smtClean="0">
                <a:cs typeface="Arial" panose="020B0604020202020204" pitchFamily="34" charset="0"/>
              </a:rPr>
              <a:t> je, nije genetski uvjetovana  (može se odučiti) ( nije lijenost)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Učenik ne može voljno kontrolirati situaciju-  </a:t>
            </a:r>
            <a:r>
              <a:rPr lang="hr-HR" sz="2000" b="1" dirty="0" smtClean="0">
                <a:cs typeface="Arial" panose="020B0604020202020204" pitchFamily="34" charset="0"/>
              </a:rPr>
              <a:t>problem nedostatak kontrole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Bez učinkovite intervencije upadaju </a:t>
            </a:r>
            <a:r>
              <a:rPr lang="hr-HR" sz="2000" b="1" dirty="0" smtClean="0">
                <a:cs typeface="Arial" panose="020B0604020202020204" pitchFamily="34" charset="0"/>
              </a:rPr>
              <a:t>u začarani krug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Doživljaj neuspjeha nadjača </a:t>
            </a:r>
            <a:r>
              <a:rPr lang="hr-HR" sz="2000" dirty="0" smtClean="0">
                <a:cs typeface="Arial" panose="020B0604020202020204" pitchFamily="34" charset="0"/>
              </a:rPr>
              <a:t>doživljaj uspjeha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Tipična za srednju školu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Veća kod mladića nego li kod djevojaka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NB je u uskoj vezi s depresijom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NB  je veća ukoliko su osobe agresivnije	</a:t>
            </a:r>
            <a:r>
              <a:rPr lang="hr-HR" dirty="0" smtClean="0">
                <a:cs typeface="Arial" panose="020B0604020202020204" pitchFamily="34" charset="0"/>
              </a:rPr>
              <a:t>	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56" y="4029891"/>
            <a:ext cx="4001061" cy="254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7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Tendencija k iskrivljenom mišljenju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2149" y="1240970"/>
            <a:ext cx="10642463" cy="5617029"/>
          </a:xfrm>
        </p:spPr>
        <p:txBody>
          <a:bodyPr/>
          <a:lstStyle/>
          <a:p>
            <a:pPr marL="3657600" lvl="8" indent="0">
              <a:buNone/>
            </a:pPr>
            <a:r>
              <a:rPr lang="hr-HR" sz="1600" b="1" dirty="0" smtClean="0"/>
              <a:t>						</a:t>
            </a:r>
          </a:p>
          <a:p>
            <a:pPr marL="3657600" lvl="8" indent="0">
              <a:buNone/>
            </a:pPr>
            <a:r>
              <a:rPr lang="hr-HR" sz="1600" b="1" dirty="0"/>
              <a:t>	</a:t>
            </a:r>
            <a:r>
              <a:rPr lang="hr-HR" sz="1600" b="1" dirty="0" smtClean="0"/>
              <a:t>						</a:t>
            </a:r>
            <a:endParaRPr lang="hr-HR" dirty="0"/>
          </a:p>
          <a:p>
            <a:pPr marL="1828800" lvl="4" indent="0">
              <a:buNone/>
            </a:pPr>
            <a:endParaRPr lang="hr-HR" dirty="0"/>
          </a:p>
          <a:p>
            <a:pPr marL="1828800" lvl="4" indent="0">
              <a:buNone/>
            </a:pPr>
            <a:r>
              <a:rPr lang="hr-HR" dirty="0" smtClean="0"/>
              <a:t>		</a:t>
            </a:r>
          </a:p>
          <a:p>
            <a:pPr marL="1828800" lvl="4" indent="0">
              <a:buNone/>
            </a:pPr>
            <a:r>
              <a:rPr lang="hr-HR" dirty="0"/>
              <a:t>	</a:t>
            </a:r>
            <a:r>
              <a:rPr lang="hr-HR" dirty="0" smtClean="0"/>
              <a:t>	    </a:t>
            </a:r>
          </a:p>
          <a:p>
            <a:pPr marL="1828800" lvl="4" indent="0">
              <a:buNone/>
            </a:pPr>
            <a:r>
              <a:rPr lang="hr-HR" sz="2000" b="1" dirty="0"/>
              <a:t> </a:t>
            </a:r>
            <a:r>
              <a:rPr lang="hr-HR" sz="2000" b="1" dirty="0" smtClean="0"/>
              <a:t>             </a:t>
            </a:r>
          </a:p>
          <a:p>
            <a:pPr marL="1828800" lvl="4" indent="0">
              <a:buNone/>
            </a:pPr>
            <a:r>
              <a:rPr lang="hr-HR" sz="2000" b="1" dirty="0"/>
              <a:t> </a:t>
            </a:r>
            <a:r>
              <a:rPr lang="hr-HR" sz="2000" b="1" dirty="0" smtClean="0"/>
              <a:t>              KRUG NAUČENE BESPOMOĆNOSTI</a:t>
            </a:r>
          </a:p>
          <a:p>
            <a:pPr marL="1828800" lvl="4" indent="0">
              <a:buNone/>
            </a:pPr>
            <a:endParaRPr lang="hr-HR" sz="1600" b="1" dirty="0" smtClean="0"/>
          </a:p>
          <a:p>
            <a:pPr marL="1828800" lvl="4" indent="0">
              <a:buNone/>
            </a:pPr>
            <a:endParaRPr lang="hr-HR" sz="1600" b="1" dirty="0" smtClean="0"/>
          </a:p>
          <a:p>
            <a:pPr marL="1828800" lvl="4" indent="0">
              <a:buNone/>
            </a:pPr>
            <a:endParaRPr lang="hr-HR" sz="1600" b="1" dirty="0" smtClean="0"/>
          </a:p>
          <a:p>
            <a:pPr marL="1828800" lvl="4" indent="0">
              <a:buNone/>
            </a:pPr>
            <a:r>
              <a:rPr lang="hr-HR" sz="1600" b="1" dirty="0" smtClean="0"/>
              <a:t>										</a:t>
            </a:r>
            <a:endParaRPr lang="hr-HR" sz="1600" b="1" dirty="0"/>
          </a:p>
        </p:txBody>
      </p:sp>
      <p:sp>
        <p:nvSpPr>
          <p:cNvPr id="4" name="Elipsa 3"/>
          <p:cNvSpPr/>
          <p:nvPr/>
        </p:nvSpPr>
        <p:spPr>
          <a:xfrm>
            <a:off x="4807131" y="1071154"/>
            <a:ext cx="2638698" cy="20639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VJEROVANJA</a:t>
            </a:r>
          </a:p>
          <a:p>
            <a:pPr algn="ctr"/>
            <a:r>
              <a:rPr lang="hr-HR" b="1" dirty="0" smtClean="0"/>
              <a:t>„ Ne mogu kontrolirati svoju budućnost</a:t>
            </a:r>
            <a:r>
              <a:rPr lang="hr-HR" dirty="0" smtClean="0"/>
              <a:t>”</a:t>
            </a:r>
            <a:endParaRPr lang="hr-HR" dirty="0"/>
          </a:p>
        </p:txBody>
      </p:sp>
      <p:sp>
        <p:nvSpPr>
          <p:cNvPr id="6" name="Elipsa 5"/>
          <p:cNvSpPr/>
          <p:nvPr/>
        </p:nvSpPr>
        <p:spPr>
          <a:xfrm>
            <a:off x="8374231" y="2440940"/>
            <a:ext cx="2765561" cy="250806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OČEKIVANJA</a:t>
            </a:r>
          </a:p>
          <a:p>
            <a:pPr algn="ctr"/>
            <a:r>
              <a:rPr lang="hr-HR" b="1" dirty="0" smtClean="0"/>
              <a:t>„Vjerojatno neću uspjeti”</a:t>
            </a:r>
            <a:endParaRPr lang="hr-HR" b="1" dirty="0"/>
          </a:p>
        </p:txBody>
      </p:sp>
      <p:sp>
        <p:nvSpPr>
          <p:cNvPr id="7" name="Elipsa 6"/>
          <p:cNvSpPr/>
          <p:nvPr/>
        </p:nvSpPr>
        <p:spPr>
          <a:xfrm>
            <a:off x="862149" y="2508069"/>
            <a:ext cx="2742259" cy="227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REZULTATI</a:t>
            </a:r>
          </a:p>
          <a:p>
            <a:pPr algn="ctr"/>
            <a:r>
              <a:rPr lang="hr-HR" b="1" dirty="0" smtClean="0"/>
              <a:t>„Opet je sve završilo loše”</a:t>
            </a:r>
          </a:p>
          <a:p>
            <a:pPr algn="ctr"/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4613957" y="4271554"/>
            <a:ext cx="2883181" cy="22906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DJELOVANJA</a:t>
            </a:r>
          </a:p>
          <a:p>
            <a:pPr algn="ctr"/>
            <a:r>
              <a:rPr lang="hr-HR" b="1" dirty="0" smtClean="0"/>
              <a:t>„ Pokušat ću no tko zna  što će se dogoditi”</a:t>
            </a:r>
            <a:endParaRPr lang="hr-HR" b="1" dirty="0"/>
          </a:p>
        </p:txBody>
      </p:sp>
      <p:cxnSp>
        <p:nvCxnSpPr>
          <p:cNvPr id="10" name="Ravni poveznik sa strelicom 9"/>
          <p:cNvCxnSpPr/>
          <p:nvPr/>
        </p:nvCxnSpPr>
        <p:spPr>
          <a:xfrm flipH="1" flipV="1">
            <a:off x="7497138" y="1876332"/>
            <a:ext cx="1778431" cy="5711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H="1">
            <a:off x="3187337" y="2181497"/>
            <a:ext cx="1502229" cy="5711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 flipH="1">
            <a:off x="7376805" y="4781006"/>
            <a:ext cx="1578723" cy="5522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>
            <a:off x="3187337" y="4493621"/>
            <a:ext cx="1333656" cy="6475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 rot="1053781">
            <a:off x="7511143" y="1854511"/>
            <a:ext cx="2246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Pomažu da nastanu</a:t>
            </a:r>
            <a:endParaRPr lang="hr-HR" sz="1600" dirty="0"/>
          </a:p>
        </p:txBody>
      </p:sp>
      <p:sp>
        <p:nvSpPr>
          <p:cNvPr id="12" name="TekstniOkvir 11"/>
          <p:cNvSpPr txBox="1"/>
          <p:nvPr/>
        </p:nvSpPr>
        <p:spPr>
          <a:xfrm rot="20453623">
            <a:off x="7672490" y="4971863"/>
            <a:ext cx="1449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Vode do</a:t>
            </a:r>
            <a:endParaRPr lang="hr-HR" sz="1600" b="1" dirty="0"/>
          </a:p>
        </p:txBody>
      </p:sp>
      <p:sp>
        <p:nvSpPr>
          <p:cNvPr id="16" name="TekstniOkvir 15"/>
          <p:cNvSpPr txBox="1"/>
          <p:nvPr/>
        </p:nvSpPr>
        <p:spPr>
          <a:xfrm rot="1477039">
            <a:off x="3262912" y="5018490"/>
            <a:ext cx="1972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Stvaraju </a:t>
            </a:r>
            <a:endParaRPr lang="hr-HR" sz="1600" b="1" dirty="0"/>
          </a:p>
        </p:txBody>
      </p:sp>
      <p:sp>
        <p:nvSpPr>
          <p:cNvPr id="17" name="TekstniOkvir 16"/>
          <p:cNvSpPr txBox="1"/>
          <p:nvPr/>
        </p:nvSpPr>
        <p:spPr>
          <a:xfrm rot="20369276">
            <a:off x="3295091" y="2012219"/>
            <a:ext cx="197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Potiču</a:t>
            </a:r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201918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06287" y="624110"/>
            <a:ext cx="10198326" cy="559231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MOGUĆI UZROCI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6651" y="1306286"/>
            <a:ext cx="10855235" cy="4604936"/>
          </a:xfrm>
        </p:spPr>
        <p:txBody>
          <a:bodyPr>
            <a:normAutofit/>
          </a:bodyPr>
          <a:lstStyle/>
          <a:p>
            <a:r>
              <a:rPr lang="hr-HR" sz="2400" dirty="0" smtClean="0">
                <a:cs typeface="Arial" panose="020B0604020202020204" pitchFamily="34" charset="0"/>
              </a:rPr>
              <a:t>Zanemarivanje /negativan model za oponašanje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„Onesposobljenost „ izazvana traumom : </a:t>
            </a:r>
          </a:p>
          <a:p>
            <a:pPr>
              <a:buFont typeface="+mj-lt"/>
              <a:buAutoNum type="arabicPeriod"/>
            </a:pPr>
            <a:r>
              <a:rPr lang="hr-HR" sz="2400" dirty="0" smtClean="0">
                <a:cs typeface="Arial" panose="020B0604020202020204" pitchFamily="34" charset="0"/>
              </a:rPr>
              <a:t>Osobna ( „ Problem je u meni”)</a:t>
            </a:r>
          </a:p>
          <a:p>
            <a:pPr>
              <a:buFont typeface="+mj-lt"/>
              <a:buAutoNum type="arabicPeriod"/>
            </a:pPr>
            <a:r>
              <a:rPr lang="hr-HR" sz="2400" dirty="0" smtClean="0">
                <a:cs typeface="Arial" panose="020B0604020202020204" pitchFamily="34" charset="0"/>
              </a:rPr>
              <a:t>Globalna ( To se događa u svim područjima mog života”)</a:t>
            </a:r>
          </a:p>
          <a:p>
            <a:pPr>
              <a:buFont typeface="+mj-lt"/>
              <a:buAutoNum type="arabicPeriod"/>
            </a:pPr>
            <a:r>
              <a:rPr lang="hr-HR" sz="2400" dirty="0" smtClean="0">
                <a:cs typeface="Arial" panose="020B0604020202020204" pitchFamily="34" charset="0"/>
              </a:rPr>
              <a:t>Trajna ( To će se uvijek događati pa zašto se onda truditi”)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Nesvjesno onemogućavanje ( onesposobljavanje)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Internalizirana/ eksternalizirana opresija ( pogrešno pripisivanje svoje neuspjehe nekoj </a:t>
            </a:r>
            <a:r>
              <a:rPr lang="hr-HR" sz="2400" dirty="0" smtClean="0">
                <a:cs typeface="Arial" panose="020B0604020202020204" pitchFamily="34" charset="0"/>
              </a:rPr>
              <a:t>pogrešci </a:t>
            </a:r>
            <a:r>
              <a:rPr lang="hr-HR" sz="2400" dirty="0" smtClean="0">
                <a:cs typeface="Arial" panose="020B0604020202020204" pitchFamily="34" charset="0"/>
              </a:rPr>
              <a:t>u vlastitoj osobnosti ( Ja sam jednostavno glup/a, ili škola je kriva za moj neuspjeh)</a:t>
            </a:r>
          </a:p>
          <a:p>
            <a:endParaRPr lang="hr-HR" sz="24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751" y="1183341"/>
            <a:ext cx="2800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21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5475" y="624110"/>
            <a:ext cx="10159138" cy="62992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PREPOZNATLJIVI 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4583" y="1515291"/>
            <a:ext cx="10760029" cy="4898572"/>
          </a:xfrm>
        </p:spPr>
        <p:txBody>
          <a:bodyPr/>
          <a:lstStyle/>
          <a:p>
            <a:r>
              <a:rPr lang="hr-HR" sz="2000" dirty="0" smtClean="0">
                <a:cs typeface="Arial" panose="020B0604020202020204" pitchFamily="34" charset="0"/>
              </a:rPr>
              <a:t>Apatija i bezvoljnost</a:t>
            </a:r>
            <a:endParaRPr lang="hr-HR" sz="2000" dirty="0" smtClean="0">
              <a:cs typeface="Arial" panose="020B0604020202020204" pitchFamily="34" charset="0"/>
            </a:endParaRPr>
          </a:p>
          <a:p>
            <a:r>
              <a:rPr lang="hr-HR" sz="2000" dirty="0" smtClean="0">
                <a:cs typeface="Arial" panose="020B0604020202020204" pitchFamily="34" charset="0"/>
              </a:rPr>
              <a:t>Oslabljeno aktiviranje reakcije (ne </a:t>
            </a:r>
            <a:r>
              <a:rPr lang="hr-HR" sz="2000" dirty="0" smtClean="0">
                <a:cs typeface="Arial" panose="020B0604020202020204" pitchFamily="34" charset="0"/>
              </a:rPr>
              <a:t>reagiraju na šokantne događaje)</a:t>
            </a:r>
          </a:p>
          <a:p>
            <a:r>
              <a:rPr lang="hr-HR" sz="2000" dirty="0" err="1" smtClean="0">
                <a:cs typeface="Arial" panose="020B0604020202020204" pitchFamily="34" charset="0"/>
              </a:rPr>
              <a:t>Percepirani</a:t>
            </a:r>
            <a:r>
              <a:rPr lang="hr-HR" sz="2000" dirty="0" smtClean="0">
                <a:cs typeface="Arial" panose="020B0604020202020204" pitchFamily="34" charset="0"/>
              </a:rPr>
              <a:t> nedostatak kontrole nad okolinom i okolnostima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Nedostatak asertivnosti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Nedostatak neprijateljstva u situacijama kad je ono opravdano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Nedostatak motivacije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Pojačani sarkazam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Izjave o bespomoćnosti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Problemi s </a:t>
            </a:r>
            <a:r>
              <a:rPr lang="hr-HR" sz="2000" dirty="0" err="1" smtClean="0">
                <a:cs typeface="Arial" panose="020B0604020202020204" pitchFamily="34" charset="0"/>
              </a:rPr>
              <a:t>kognicijom</a:t>
            </a:r>
            <a:endParaRPr lang="hr-HR" sz="2000" dirty="0" smtClean="0">
              <a:cs typeface="Arial" panose="020B0604020202020204" pitchFamily="34" charset="0"/>
            </a:endParaRPr>
          </a:p>
          <a:p>
            <a:r>
              <a:rPr lang="hr-HR" sz="2000" dirty="0" smtClean="0">
                <a:cs typeface="Arial" panose="020B0604020202020204" pitchFamily="34" charset="0"/>
              </a:rPr>
              <a:t>Gubitak apetita i težine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1719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2857" y="624110"/>
            <a:ext cx="9871755" cy="642987"/>
          </a:xfrm>
        </p:spPr>
        <p:txBody>
          <a:bodyPr/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4766" y="1267097"/>
            <a:ext cx="11495314" cy="5225143"/>
          </a:xfrm>
        </p:spPr>
        <p:txBody>
          <a:bodyPr>
            <a:normAutofit/>
          </a:bodyPr>
          <a:lstStyle/>
          <a:p>
            <a:r>
              <a:rPr lang="hr-HR" sz="2000" dirty="0" smtClean="0">
                <a:cs typeface="Arial" panose="020B0604020202020204" pitchFamily="34" charset="0"/>
              </a:rPr>
              <a:t>Prihvatiti da učenik nije kriv za svoje stanje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Produbiti svoj odnos s učenikom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Naglasiti kako svaki učenik nešto pridonosi razredu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Poticati snažne veze s vršnjacima kroz grupni rad i suradnju pri učenju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Pružiti učenicima veći osjećaj osobne kontrole - učenici sami biraju između više ponuđenih opcija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Poticati učenike da bilježe svoje misli i osjećaje u dnevnik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Poticati aktivnosti koje uključuju sve učenike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Uključiti učenike u izvannastavnim aktivnostima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Izraditi program koji za svaki dan prikazuje planirane aktivnosti ( da znaju što ih očekuje)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Pokažite i zadržite optimizam – nastavnik može dovesti do promjene</a:t>
            </a:r>
            <a:endParaRPr lang="hr-HR" sz="2000" dirty="0"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455" y="404813"/>
            <a:ext cx="3695980" cy="219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9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40971" y="624110"/>
            <a:ext cx="10263641" cy="878119"/>
          </a:xfrm>
        </p:spPr>
        <p:txBody>
          <a:bodyPr/>
          <a:lstStyle/>
          <a:p>
            <a:r>
              <a:rPr lang="hr-HR" dirty="0" smtClean="0"/>
              <a:t>DISLEKSIJA I DISGRAFIJA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3771" y="1345475"/>
            <a:ext cx="10720841" cy="5107576"/>
          </a:xfrm>
        </p:spPr>
        <p:txBody>
          <a:bodyPr>
            <a:noAutofit/>
          </a:bodyPr>
          <a:lstStyle/>
          <a:p>
            <a:r>
              <a:rPr lang="hr-HR" sz="2200" dirty="0" smtClean="0">
                <a:cs typeface="Arial" panose="020B0604020202020204" pitchFamily="34" charset="0"/>
              </a:rPr>
              <a:t>Poremećaj u dekodiranju pojedine riječi, koji obično odražava nedovoljne sposobnosti fonološke obrade ( kronične teškoće u postizanju vještine čitanja – nemogućnost tumačenja prostornih odnosa ili integracije vidnih i slušnih informacija 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b="1" dirty="0" smtClean="0">
                <a:cs typeface="Arial" panose="020B0604020202020204" pitchFamily="34" charset="0"/>
              </a:rPr>
              <a:t>Duboka disleksija </a:t>
            </a:r>
            <a:r>
              <a:rPr lang="hr-HR" sz="2200" dirty="0" smtClean="0">
                <a:cs typeface="Arial" panose="020B0604020202020204" pitchFamily="34" charset="0"/>
              </a:rPr>
              <a:t>– semantičke pogreške („ljut” umjesto „bijesan”)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b="1" dirty="0" smtClean="0">
                <a:cs typeface="Arial" panose="020B0604020202020204" pitchFamily="34" charset="0"/>
              </a:rPr>
              <a:t>Površinska disleksija </a:t>
            </a:r>
            <a:r>
              <a:rPr lang="hr-HR" sz="2200" dirty="0" smtClean="0">
                <a:cs typeface="Arial" panose="020B0604020202020204" pitchFamily="34" charset="0"/>
              </a:rPr>
              <a:t>– teškoće glasnog izgovaranja kod čitanja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b="1" dirty="0" err="1" smtClean="0">
                <a:cs typeface="Arial" panose="020B0604020202020204" pitchFamily="34" charset="0"/>
              </a:rPr>
              <a:t>Aleksija</a:t>
            </a:r>
            <a:r>
              <a:rPr lang="hr-HR" sz="2200" dirty="0" smtClean="0">
                <a:cs typeface="Arial" panose="020B0604020202020204" pitchFamily="34" charset="0"/>
              </a:rPr>
              <a:t> – sporo čitanje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b="1" dirty="0" smtClean="0">
                <a:cs typeface="Arial" panose="020B0604020202020204" pitchFamily="34" charset="0"/>
              </a:rPr>
              <a:t>Disleksija uslijed zanemarivanja </a:t>
            </a:r>
            <a:r>
              <a:rPr lang="hr-HR" sz="2200" dirty="0" smtClean="0">
                <a:cs typeface="Arial" panose="020B0604020202020204" pitchFamily="34" charset="0"/>
              </a:rPr>
              <a:t>– nemogućnost prepoznavanja početni niz slova ( gljiva i šljiva)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>
                <a:cs typeface="Arial" panose="020B0604020202020204" pitchFamily="34" charset="0"/>
              </a:rPr>
              <a:t>Disleksija uz poremećaj pamćenja  – deficit u kratkoročnom pamćenju i zadržavanju značenja pojedinih riječi u kontekstu različitog značenja</a:t>
            </a:r>
            <a:endParaRPr lang="hr-HR" sz="2200" dirty="0"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97" y="257115"/>
            <a:ext cx="3430115" cy="10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88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2411" y="309283"/>
            <a:ext cx="10172201" cy="63124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UZROCI: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1154" y="849087"/>
            <a:ext cx="10433458" cy="5630090"/>
          </a:xfrm>
        </p:spPr>
        <p:txBody>
          <a:bodyPr>
            <a:normAutofit lnSpcReduction="10000"/>
          </a:bodyPr>
          <a:lstStyle/>
          <a:p>
            <a:r>
              <a:rPr lang="hr-HR" sz="2000" b="1" dirty="0" smtClean="0">
                <a:cs typeface="Arial" panose="020B0604020202020204" pitchFamily="34" charset="0"/>
              </a:rPr>
              <a:t>Genetski </a:t>
            </a:r>
            <a:r>
              <a:rPr lang="hr-HR" sz="2000" dirty="0" smtClean="0">
                <a:cs typeface="Arial" panose="020B0604020202020204" pitchFamily="34" charset="0"/>
              </a:rPr>
              <a:t>– genetski markeri – nositelji kromosomi 1,2, 6 i 15. kombinacija gen. I </a:t>
            </a:r>
            <a:r>
              <a:rPr lang="hr-HR" sz="2000" dirty="0" err="1" smtClean="0">
                <a:cs typeface="Arial" panose="020B0604020202020204" pitchFamily="34" charset="0"/>
              </a:rPr>
              <a:t>okolinskog</a:t>
            </a:r>
            <a:endParaRPr lang="hr-HR" sz="2000" dirty="0" smtClean="0">
              <a:cs typeface="Arial" panose="020B0604020202020204" pitchFamily="34" charset="0"/>
            </a:endParaRPr>
          </a:p>
          <a:p>
            <a:r>
              <a:rPr lang="hr-HR" sz="2000" b="1" dirty="0" smtClean="0">
                <a:cs typeface="Arial" panose="020B0604020202020204" pitchFamily="34" charset="0"/>
              </a:rPr>
              <a:t>Deficit slušne obrade </a:t>
            </a:r>
            <a:r>
              <a:rPr lang="hr-HR" sz="2000" dirty="0" smtClean="0">
                <a:cs typeface="Arial" panose="020B0604020202020204" pitchFamily="34" charset="0"/>
              </a:rPr>
              <a:t>– slaba usmjerenost na slušne informacije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Teškoće s fonološkom svjesnošću </a:t>
            </a:r>
            <a:r>
              <a:rPr lang="hr-HR" sz="2000" dirty="0" smtClean="0">
                <a:cs typeface="Arial" panose="020B0604020202020204" pitchFamily="34" charset="0"/>
              </a:rPr>
              <a:t>– nemogućnost brzog pristup pojedinačnim zvukovima u riječima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Poremećaj u radu unutarnjeg uha </a:t>
            </a:r>
            <a:r>
              <a:rPr lang="hr-HR" sz="2000" dirty="0" smtClean="0">
                <a:cs typeface="Arial" panose="020B0604020202020204" pitchFamily="34" charset="0"/>
              </a:rPr>
              <a:t>disfunkcija </a:t>
            </a:r>
            <a:r>
              <a:rPr lang="hr-HR" sz="2000" dirty="0" err="1" smtClean="0">
                <a:cs typeface="Arial" panose="020B0604020202020204" pitchFamily="34" charset="0"/>
              </a:rPr>
              <a:t>vestibulo</a:t>
            </a:r>
            <a:r>
              <a:rPr lang="hr-HR" sz="2000" dirty="0" smtClean="0">
                <a:cs typeface="Arial" panose="020B0604020202020204" pitchFamily="34" charset="0"/>
              </a:rPr>
              <a:t>-cerebralnih putova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Poremećaj u radu vidnog sustava </a:t>
            </a:r>
            <a:r>
              <a:rPr lang="hr-HR" sz="2000" dirty="0" smtClean="0">
                <a:cs typeface="Arial" panose="020B0604020202020204" pitchFamily="34" charset="0"/>
              </a:rPr>
              <a:t>– razlike u regionalnoj funkcionalnoj organizaciji </a:t>
            </a:r>
            <a:r>
              <a:rPr lang="hr-HR" sz="2000" dirty="0" err="1" smtClean="0">
                <a:cs typeface="Arial" panose="020B0604020202020204" pitchFamily="34" charset="0"/>
              </a:rPr>
              <a:t>kortikalnog</a:t>
            </a:r>
            <a:r>
              <a:rPr lang="hr-HR" sz="2000" dirty="0" smtClean="0">
                <a:cs typeface="Arial" panose="020B0604020202020204" pitchFamily="34" charset="0"/>
              </a:rPr>
              <a:t> vidnog sustava</a:t>
            </a:r>
          </a:p>
          <a:p>
            <a:r>
              <a:rPr lang="hr-HR" sz="2000" b="1" dirty="0" err="1" smtClean="0">
                <a:cs typeface="Arial" panose="020B0604020202020204" pitchFamily="34" charset="0"/>
              </a:rPr>
              <a:t>Skotopična</a:t>
            </a:r>
            <a:r>
              <a:rPr lang="hr-HR" sz="2000" b="1" dirty="0" smtClean="0">
                <a:cs typeface="Arial" panose="020B0604020202020204" pitchFamily="34" charset="0"/>
              </a:rPr>
              <a:t> osjetljivost </a:t>
            </a:r>
            <a:r>
              <a:rPr lang="hr-HR" sz="2000" dirty="0" smtClean="0">
                <a:cs typeface="Arial" panose="020B0604020202020204" pitchFamily="34" charset="0"/>
              </a:rPr>
              <a:t>– teško vide mala sitna crna slova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Teškoće s vidnim poremećajem</a:t>
            </a:r>
            <a:r>
              <a:rPr lang="hr-HR" sz="2000" dirty="0" smtClean="0">
                <a:cs typeface="Arial" panose="020B0604020202020204" pitchFamily="34" charset="0"/>
              </a:rPr>
              <a:t>, nemogućnost brzog pristupa i priziva vidne simbole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Veze unutar mozga- </a:t>
            </a:r>
            <a:r>
              <a:rPr lang="hr-HR" sz="2000" dirty="0" smtClean="0">
                <a:cs typeface="Arial" panose="020B0604020202020204" pitchFamily="34" charset="0"/>
              </a:rPr>
              <a:t>nepravilne ili spore veze između dvaju jezičnih centara u mozgu  (</a:t>
            </a:r>
            <a:r>
              <a:rPr lang="hr-HR" sz="2000" dirty="0" err="1" smtClean="0">
                <a:cs typeface="Arial" panose="020B0604020202020204" pitchFamily="34" charset="0"/>
              </a:rPr>
              <a:t>Wernickeovog</a:t>
            </a:r>
            <a:r>
              <a:rPr lang="hr-HR" sz="2000" dirty="0" smtClean="0">
                <a:cs typeface="Arial" panose="020B0604020202020204" pitchFamily="34" charset="0"/>
              </a:rPr>
              <a:t> i </a:t>
            </a:r>
            <a:r>
              <a:rPr lang="hr-HR" sz="2000" dirty="0" err="1" smtClean="0">
                <a:cs typeface="Arial" panose="020B0604020202020204" pitchFamily="34" charset="0"/>
              </a:rPr>
              <a:t>Brokinog</a:t>
            </a:r>
            <a:r>
              <a:rPr lang="hr-HR" sz="2000" dirty="0" smtClean="0">
                <a:cs typeface="Arial" panose="020B0604020202020204" pitchFamily="34" charset="0"/>
              </a:rPr>
              <a:t> područja )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Prenatalna odstupanja </a:t>
            </a:r>
            <a:r>
              <a:rPr lang="hr-HR" sz="2000" dirty="0" smtClean="0">
                <a:cs typeface="Arial" panose="020B0604020202020204" pitchFamily="34" charset="0"/>
              </a:rPr>
              <a:t>– odstupanja u prenatalnom razvoju</a:t>
            </a:r>
          </a:p>
          <a:p>
            <a:r>
              <a:rPr lang="hr-HR" sz="2000" b="1" dirty="0" smtClean="0">
                <a:cs typeface="Arial" panose="020B0604020202020204" pitchFamily="34" charset="0"/>
              </a:rPr>
              <a:t>Abnormalna živčana aktivnost </a:t>
            </a:r>
            <a:r>
              <a:rPr lang="hr-HR" sz="2000" dirty="0" smtClean="0">
                <a:cs typeface="Arial" panose="020B0604020202020204" pitchFamily="34" charset="0"/>
              </a:rPr>
              <a:t>– mozak neučinkovito troši energiju</a:t>
            </a:r>
            <a:endParaRPr lang="hr-H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1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2047" y="624110"/>
            <a:ext cx="9832566" cy="682176"/>
          </a:xfrm>
        </p:spPr>
        <p:txBody>
          <a:bodyPr/>
          <a:lstStyle/>
          <a:p>
            <a:r>
              <a:rPr lang="hr-HR" dirty="0" smtClean="0"/>
              <a:t>SIMPTOMI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1520" y="1632857"/>
            <a:ext cx="10773092" cy="4924697"/>
          </a:xfrm>
        </p:spPr>
        <p:txBody>
          <a:bodyPr>
            <a:normAutofit lnSpcReduction="10000"/>
          </a:bodyPr>
          <a:lstStyle/>
          <a:p>
            <a:r>
              <a:rPr lang="hr-HR" sz="2000" b="1" dirty="0" smtClean="0"/>
              <a:t>LOŠE PAMĆENJE </a:t>
            </a:r>
            <a:r>
              <a:rPr lang="hr-HR" sz="2000" dirty="0" smtClean="0"/>
              <a:t>( brzo uči i brzo zaboravlja)</a:t>
            </a:r>
          </a:p>
          <a:p>
            <a:r>
              <a:rPr lang="hr-HR" sz="2000" b="1" dirty="0" smtClean="0"/>
              <a:t>VIDNA OBRADA </a:t>
            </a:r>
            <a:r>
              <a:rPr lang="hr-HR" sz="2000" dirty="0" smtClean="0"/>
              <a:t>– zamjena slova p i d, riječi poput </a:t>
            </a:r>
            <a:r>
              <a:rPr lang="hr-HR" sz="2000" b="1" dirty="0" smtClean="0"/>
              <a:t>ris i sir </a:t>
            </a:r>
            <a:r>
              <a:rPr lang="hr-HR" sz="2000" dirty="0" smtClean="0"/>
              <a:t>te brojeva poput 6 i 9 ili 16 i 19</a:t>
            </a:r>
          </a:p>
          <a:p>
            <a:r>
              <a:rPr lang="hr-HR" sz="2000" b="1" dirty="0" smtClean="0"/>
              <a:t>SKLONOST PRESKAKANJA  </a:t>
            </a:r>
            <a:r>
              <a:rPr lang="hr-HR" sz="2000" dirty="0" smtClean="0"/>
              <a:t>i loša KONCENTRACIJA</a:t>
            </a:r>
          </a:p>
          <a:p>
            <a:r>
              <a:rPr lang="hr-HR" sz="2000" b="1" dirty="0" smtClean="0"/>
              <a:t>FONOLOŠKA OBRADA- </a:t>
            </a:r>
            <a:r>
              <a:rPr lang="hr-HR" sz="2000" dirty="0" smtClean="0"/>
              <a:t>sporo uočavanje suptilnih razlika u zvukovima koje čine riječi ( </a:t>
            </a:r>
            <a:r>
              <a:rPr lang="hr-HR" sz="2000" dirty="0" err="1" smtClean="0"/>
              <a:t>paš-geti</a:t>
            </a:r>
            <a:r>
              <a:rPr lang="hr-HR" sz="2000" dirty="0"/>
              <a:t> </a:t>
            </a:r>
            <a:r>
              <a:rPr lang="hr-HR" sz="2000" dirty="0" smtClean="0"/>
              <a:t>umjesto  </a:t>
            </a:r>
            <a:r>
              <a:rPr lang="hr-HR" sz="2000" dirty="0" err="1" smtClean="0"/>
              <a:t>špa-geti</a:t>
            </a:r>
            <a:r>
              <a:rPr lang="hr-HR" sz="2000" dirty="0" smtClean="0"/>
              <a:t>) </a:t>
            </a:r>
          </a:p>
          <a:p>
            <a:r>
              <a:rPr lang="hr-HR" sz="2000" b="1" dirty="0" smtClean="0"/>
              <a:t>PISANJE</a:t>
            </a:r>
            <a:r>
              <a:rPr lang="hr-HR" sz="2000" dirty="0" smtClean="0"/>
              <a:t> – neujednačen rukopis, podložan pogreškama, razmaku i redoslijedu slova, deficit motoričke koordinacije</a:t>
            </a:r>
          </a:p>
          <a:p>
            <a:r>
              <a:rPr lang="hr-HR" sz="2000" b="1" dirty="0" smtClean="0"/>
              <a:t>ČITANJE</a:t>
            </a:r>
            <a:r>
              <a:rPr lang="hr-HR" sz="2000" dirty="0" smtClean="0"/>
              <a:t> – sporo čitanje, naginjanje glave, teškoće s pitanjima višestrukog izbora</a:t>
            </a:r>
          </a:p>
          <a:p>
            <a:r>
              <a:rPr lang="hr-HR" sz="2000" b="1" dirty="0" smtClean="0"/>
              <a:t>KOGNICIJA</a:t>
            </a:r>
            <a:r>
              <a:rPr lang="hr-HR" sz="2000" dirty="0" smtClean="0"/>
              <a:t> – doslovno shvaćanje pisanog i govornog jezika, teškoće s generalizacijom</a:t>
            </a:r>
          </a:p>
          <a:p>
            <a:r>
              <a:rPr lang="hr-HR" sz="2000" b="1" dirty="0" smtClean="0"/>
              <a:t>GOVOR</a:t>
            </a:r>
            <a:r>
              <a:rPr lang="hr-HR" sz="2000" dirty="0" smtClean="0"/>
              <a:t>- nejasan govor, zamuckivanje, manje pogreške artikulacije kašnjenje između slušnog ulaza i govornog motoričkog izlaza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008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32857" y="624110"/>
            <a:ext cx="9871755" cy="5646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UPUTA NASTAVNICIMA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5211" y="1306286"/>
            <a:ext cx="10629401" cy="4604936"/>
          </a:xfrm>
        </p:spPr>
        <p:txBody>
          <a:bodyPr>
            <a:noAutofit/>
          </a:bodyPr>
          <a:lstStyle/>
          <a:p>
            <a:r>
              <a:rPr lang="hr-HR" sz="2000" dirty="0" smtClean="0"/>
              <a:t>Individualizirana nastava- pristup</a:t>
            </a:r>
          </a:p>
          <a:p>
            <a:r>
              <a:rPr lang="hr-HR" sz="2000" dirty="0" smtClean="0"/>
              <a:t>Pozitivna očekivanja</a:t>
            </a:r>
          </a:p>
          <a:p>
            <a:r>
              <a:rPr lang="hr-HR" sz="2000" dirty="0" smtClean="0"/>
              <a:t>Dugoročni pristup s čestim praćenjem</a:t>
            </a:r>
          </a:p>
          <a:p>
            <a:r>
              <a:rPr lang="hr-HR" sz="2000" dirty="0" smtClean="0"/>
              <a:t>Lingvistički pristupi utemeljeni na značenju</a:t>
            </a:r>
          </a:p>
          <a:p>
            <a:r>
              <a:rPr lang="hr-HR" sz="2000" dirty="0" smtClean="0"/>
              <a:t>Sustavni i sekvencijski pristupi</a:t>
            </a:r>
          </a:p>
          <a:p>
            <a:r>
              <a:rPr lang="hr-HR" sz="2000" dirty="0" smtClean="0"/>
              <a:t>Uravnoteženi programi čitanja </a:t>
            </a:r>
            <a:r>
              <a:rPr lang="hr-HR" sz="2000" dirty="0" err="1" smtClean="0"/>
              <a:t>multisenzoričke</a:t>
            </a:r>
            <a:r>
              <a:rPr lang="hr-HR" sz="2000" dirty="0" smtClean="0"/>
              <a:t> tehnike</a:t>
            </a:r>
          </a:p>
          <a:p>
            <a:r>
              <a:rPr lang="hr-HR" sz="2000" dirty="0" smtClean="0"/>
              <a:t>Poučavanja učenika u </a:t>
            </a:r>
            <a:r>
              <a:rPr lang="hr-HR" sz="2000" dirty="0" err="1" smtClean="0"/>
              <a:t>trodjelnom</a:t>
            </a:r>
            <a:r>
              <a:rPr lang="hr-HR" sz="2000" dirty="0" smtClean="0"/>
              <a:t> procesu : čitanja ( pregledavanje , organiziranje i rasprava o tekstu- povratne informacije</a:t>
            </a:r>
          </a:p>
          <a:p>
            <a:r>
              <a:rPr lang="hr-HR" sz="2000" dirty="0" smtClean="0"/>
              <a:t>Pripremljena lista pitanja u svezi s tekstom radi usredotočenosti i razumijevanja teksta</a:t>
            </a:r>
          </a:p>
          <a:p>
            <a:r>
              <a:rPr lang="hr-HR" sz="2000" dirty="0" smtClean="0"/>
              <a:t>Čitanje kratke </a:t>
            </a:r>
            <a:r>
              <a:rPr lang="hr-HR" sz="2000" dirty="0" err="1" smtClean="0"/>
              <a:t>diIjelove</a:t>
            </a:r>
            <a:r>
              <a:rPr lang="hr-HR" sz="2000" dirty="0" smtClean="0"/>
              <a:t> </a:t>
            </a:r>
            <a:r>
              <a:rPr lang="hr-HR" sz="2000" dirty="0" smtClean="0"/>
              <a:t>teksta </a:t>
            </a:r>
          </a:p>
          <a:p>
            <a:r>
              <a:rPr lang="hr-HR" sz="2000" dirty="0" smtClean="0"/>
              <a:t>Poticati učenike nakon pročitanog teksta da raspravljaju o njemu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3994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669113"/>
          </a:xfrm>
        </p:spPr>
        <p:txBody>
          <a:bodyPr/>
          <a:lstStyle/>
          <a:p>
            <a:r>
              <a:rPr lang="hr-HR" b="1" dirty="0" smtClean="0"/>
              <a:t>UČENICI S POSEBNIM POTREBAMA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0526" y="1293223"/>
            <a:ext cx="10564086" cy="4617999"/>
          </a:xfrm>
        </p:spPr>
        <p:txBody>
          <a:bodyPr/>
          <a:lstStyle/>
          <a:p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3766751" y="1685109"/>
            <a:ext cx="3566160" cy="1515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UČENICI S POSEBNIM ODGOJNO OBRAZOVNIM POTREBAMA</a:t>
            </a:r>
            <a:endParaRPr lang="hr-HR" dirty="0"/>
          </a:p>
        </p:txBody>
      </p:sp>
      <p:sp>
        <p:nvSpPr>
          <p:cNvPr id="5" name="Elipsa 4"/>
          <p:cNvSpPr/>
          <p:nvPr/>
        </p:nvSpPr>
        <p:spPr>
          <a:xfrm>
            <a:off x="6858000" y="3592286"/>
            <a:ext cx="2717074" cy="18060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DAROVITI UČENICI</a:t>
            </a:r>
            <a:endParaRPr lang="hr-HR" dirty="0"/>
          </a:p>
        </p:txBody>
      </p:sp>
      <p:sp>
        <p:nvSpPr>
          <p:cNvPr id="6" name="Elipsa 5"/>
          <p:cNvSpPr/>
          <p:nvPr/>
        </p:nvSpPr>
        <p:spPr>
          <a:xfrm>
            <a:off x="1449976" y="3713256"/>
            <a:ext cx="2743201" cy="16851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UČENICI S POTEŠKOĆAMA U RAZVOJU </a:t>
            </a:r>
            <a:endParaRPr lang="hr-HR" dirty="0"/>
          </a:p>
        </p:txBody>
      </p:sp>
      <p:cxnSp>
        <p:nvCxnSpPr>
          <p:cNvPr id="8" name="Ravni poveznik sa strelicom 7"/>
          <p:cNvCxnSpPr/>
          <p:nvPr/>
        </p:nvCxnSpPr>
        <p:spPr>
          <a:xfrm flipV="1">
            <a:off x="3161211" y="2948939"/>
            <a:ext cx="1031966" cy="542109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7130437" y="2870562"/>
            <a:ext cx="808014" cy="620486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33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15737" y="624110"/>
            <a:ext cx="9688875" cy="656050"/>
          </a:xfrm>
        </p:spPr>
        <p:txBody>
          <a:bodyPr/>
          <a:lstStyle/>
          <a:p>
            <a:r>
              <a:rPr lang="hr-HR" dirty="0" smtClean="0"/>
              <a:t>Nadalje…..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0526" y="1280160"/>
            <a:ext cx="10564086" cy="4631062"/>
          </a:xfrm>
        </p:spPr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dirty="0" smtClean="0"/>
              <a:t>Izbjegavati </a:t>
            </a:r>
            <a:r>
              <a:rPr lang="hr-HR" dirty="0"/>
              <a:t>velike tekstualne </a:t>
            </a:r>
            <a:r>
              <a:rPr lang="hr-HR" dirty="0" smtClean="0"/>
              <a:t>cjeline  (tekst podijeliti u kraće odlomke)</a:t>
            </a:r>
          </a:p>
          <a:p>
            <a:r>
              <a:rPr lang="hr-HR" dirty="0" smtClean="0"/>
              <a:t> Tekst </a:t>
            </a:r>
            <a:r>
              <a:rPr lang="hr-HR" dirty="0"/>
              <a:t>koji osoba s disleksijom </a:t>
            </a:r>
            <a:r>
              <a:rPr lang="hr-HR" dirty="0" smtClean="0"/>
              <a:t>čita treba biti </a:t>
            </a:r>
            <a:r>
              <a:rPr lang="hr-HR" dirty="0" err="1" smtClean="0"/>
              <a:t>sans</a:t>
            </a:r>
            <a:r>
              <a:rPr lang="hr-HR" dirty="0" smtClean="0"/>
              <a:t> </a:t>
            </a:r>
            <a:r>
              <a:rPr lang="hr-HR" dirty="0" err="1" smtClean="0"/>
              <a:t>serif</a:t>
            </a:r>
            <a:r>
              <a:rPr lang="hr-HR" dirty="0" smtClean="0"/>
              <a:t> </a:t>
            </a:r>
            <a:r>
              <a:rPr lang="hr-HR" dirty="0"/>
              <a:t>slova (slova bez kratkih crtica na krajevima); </a:t>
            </a:r>
            <a:r>
              <a:rPr lang="hr-HR" dirty="0" smtClean="0"/>
              <a:t>veličina slova minimalno </a:t>
            </a:r>
            <a:r>
              <a:rPr lang="hr-HR" dirty="0"/>
              <a:t>12 pt ili 14 </a:t>
            </a:r>
            <a:r>
              <a:rPr lang="hr-HR" dirty="0" smtClean="0"/>
              <a:t>pt </a:t>
            </a:r>
          </a:p>
          <a:p>
            <a:r>
              <a:rPr lang="hr-HR" dirty="0" smtClean="0"/>
              <a:t> Podebljana </a:t>
            </a:r>
            <a:r>
              <a:rPr lang="hr-HR" dirty="0"/>
              <a:t>(</a:t>
            </a:r>
            <a:r>
              <a:rPr lang="hr-HR" dirty="0" err="1"/>
              <a:t>bold</a:t>
            </a:r>
            <a:r>
              <a:rPr lang="hr-HR" dirty="0"/>
              <a:t>) ili istaknuta (</a:t>
            </a:r>
            <a:r>
              <a:rPr lang="hr-HR" dirty="0" err="1"/>
              <a:t>highlighted</a:t>
            </a:r>
            <a:r>
              <a:rPr lang="hr-HR" dirty="0"/>
              <a:t>) </a:t>
            </a:r>
            <a:r>
              <a:rPr lang="hr-HR" dirty="0" smtClean="0"/>
              <a:t>slova ( </a:t>
            </a:r>
            <a:r>
              <a:rPr lang="hr-HR" dirty="0" smtClean="0"/>
              <a:t>izbjegavati </a:t>
            </a:r>
            <a:r>
              <a:rPr lang="hr-HR" dirty="0"/>
              <a:t>kosa slova </a:t>
            </a:r>
            <a:r>
              <a:rPr lang="hr-HR" dirty="0" smtClean="0"/>
              <a:t>„</a:t>
            </a:r>
            <a:r>
              <a:rPr lang="hr-HR" dirty="0" err="1" smtClean="0"/>
              <a:t>italic</a:t>
            </a:r>
            <a:r>
              <a:rPr lang="hr-HR" dirty="0" smtClean="0"/>
              <a:t>” </a:t>
            </a:r>
            <a:r>
              <a:rPr lang="hr-HR" dirty="0"/>
              <a:t>i podcrtani tekst</a:t>
            </a:r>
          </a:p>
          <a:p>
            <a:r>
              <a:rPr lang="hr-HR" dirty="0"/>
              <a:t>I</a:t>
            </a:r>
            <a:r>
              <a:rPr lang="hr-HR" dirty="0" smtClean="0"/>
              <a:t>zbjegavati </a:t>
            </a:r>
            <a:r>
              <a:rPr lang="hr-HR" dirty="0"/>
              <a:t>podcrtavanje naslova ili nizova </a:t>
            </a:r>
            <a:r>
              <a:rPr lang="hr-HR" dirty="0" smtClean="0"/>
              <a:t>riječi</a:t>
            </a:r>
            <a:r>
              <a:rPr lang="hr-HR" dirty="0"/>
              <a:t> </a:t>
            </a:r>
            <a:r>
              <a:rPr lang="hr-HR" dirty="0" smtClean="0"/>
              <a:t>zbog vizualnog spajanja </a:t>
            </a:r>
            <a:r>
              <a:rPr lang="hr-HR" dirty="0"/>
              <a:t>riječi</a:t>
            </a:r>
          </a:p>
          <a:p>
            <a:r>
              <a:rPr lang="hr-HR" dirty="0"/>
              <a:t>P</a:t>
            </a:r>
            <a:r>
              <a:rPr lang="hr-HR" dirty="0" smtClean="0"/>
              <a:t>ovećati </a:t>
            </a:r>
            <a:r>
              <a:rPr lang="hr-HR" dirty="0"/>
              <a:t>razmak između slova i redaka i odvajati </a:t>
            </a:r>
            <a:r>
              <a:rPr lang="hr-HR" dirty="0" smtClean="0"/>
              <a:t>redove većim </a:t>
            </a:r>
            <a:r>
              <a:rPr lang="hr-HR" dirty="0"/>
              <a:t>razmakom</a:t>
            </a:r>
          </a:p>
          <a:p>
            <a:r>
              <a:rPr lang="hr-HR" dirty="0"/>
              <a:t>P</a:t>
            </a:r>
            <a:r>
              <a:rPr lang="hr-HR" dirty="0" smtClean="0"/>
              <a:t>oravnavati retke na </a:t>
            </a:r>
            <a:r>
              <a:rPr lang="hr-HR" dirty="0"/>
              <a:t>lijevoj strani, </a:t>
            </a:r>
            <a:r>
              <a:rPr lang="hr-HR" dirty="0" smtClean="0"/>
              <a:t>izbjegavati  obostrano </a:t>
            </a:r>
            <a:r>
              <a:rPr lang="hr-HR" dirty="0"/>
              <a:t>poravnanje</a:t>
            </a:r>
          </a:p>
          <a:p>
            <a:r>
              <a:rPr lang="hr-HR" dirty="0"/>
              <a:t>Š</a:t>
            </a:r>
            <a:r>
              <a:rPr lang="hr-HR" dirty="0" smtClean="0"/>
              <a:t>iroke margine</a:t>
            </a:r>
          </a:p>
          <a:p>
            <a:r>
              <a:rPr lang="hr-HR" dirty="0"/>
              <a:t>R</a:t>
            </a:r>
            <a:r>
              <a:rPr lang="hr-HR" dirty="0" smtClean="0"/>
              <a:t>azdijelili </a:t>
            </a:r>
            <a:r>
              <a:rPr lang="hr-HR" dirty="0"/>
              <a:t>tekst u manje cjeline i organizirati ga u </a:t>
            </a:r>
            <a:r>
              <a:rPr lang="hr-HR" dirty="0" smtClean="0"/>
              <a:t>natuknicama ili </a:t>
            </a:r>
            <a:r>
              <a:rPr lang="hr-HR" dirty="0"/>
              <a:t>pomoću numeričkoga nabrajanja u odvojenim redcima, </a:t>
            </a:r>
            <a:r>
              <a:rPr lang="hr-HR" dirty="0" smtClean="0"/>
              <a:t>a ne </a:t>
            </a:r>
            <a:r>
              <a:rPr lang="hr-HR" dirty="0"/>
              <a:t>u kontinuiranome nizu</a:t>
            </a:r>
          </a:p>
          <a:p>
            <a:r>
              <a:rPr lang="hr-HR" dirty="0" smtClean="0"/>
              <a:t>Koristiti  </a:t>
            </a:r>
            <a:r>
              <a:rPr lang="hr-HR" dirty="0"/>
              <a:t>mat papir umjesto sjajnoga bijeloga </a:t>
            </a:r>
            <a:r>
              <a:rPr lang="hr-HR" dirty="0" smtClean="0"/>
              <a:t>papira (najbolje </a:t>
            </a:r>
            <a:r>
              <a:rPr lang="hr-HR" dirty="0"/>
              <a:t>blijedožuta boja) </a:t>
            </a:r>
          </a:p>
        </p:txBody>
      </p:sp>
    </p:spTree>
    <p:extLst>
      <p:ext uri="{BB962C8B-B14F-4D97-AF65-F5344CB8AC3E}">
        <p14:creationId xmlns:p14="http://schemas.microsoft.com/office/powerpoint/2010/main" val="4091078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19349" y="624110"/>
            <a:ext cx="10185263" cy="1280890"/>
          </a:xfrm>
        </p:spPr>
        <p:txBody>
          <a:bodyPr/>
          <a:lstStyle/>
          <a:p>
            <a:r>
              <a:rPr lang="hr-HR" dirty="0" smtClean="0"/>
              <a:t>POREMEĆAJ S PRKOŠENJEM I SUPROSTAVLJANJEM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2594" y="2133600"/>
            <a:ext cx="10342018" cy="3777622"/>
          </a:xfrm>
        </p:spPr>
        <p:txBody>
          <a:bodyPr>
            <a:normAutofit/>
          </a:bodyPr>
          <a:lstStyle/>
          <a:p>
            <a:r>
              <a:rPr lang="hr-HR" sz="2200" dirty="0" smtClean="0"/>
              <a:t>OZBILJAN KRONIČNAN POREMEĆAJ – verbalna agresivnost , sklonost k uznemiravanju drugih, prkosni stav te neobaziranje na tuđe osjećaje</a:t>
            </a:r>
          </a:p>
          <a:p>
            <a:r>
              <a:rPr lang="hr-HR" sz="2200" dirty="0" smtClean="0"/>
              <a:t>Oni su žrtve </a:t>
            </a:r>
          </a:p>
          <a:p>
            <a:r>
              <a:rPr lang="hr-HR" sz="2200" dirty="0" smtClean="0"/>
              <a:t>Ne reagiraju na razumno uvjeravanje roditelja i nastavnika</a:t>
            </a:r>
          </a:p>
          <a:p>
            <a:r>
              <a:rPr lang="hr-HR" sz="2200" dirty="0" smtClean="0"/>
              <a:t>Istovremeno pate od ADD ( 15 do 20% ima dijagnozu poremećaja raspoloženja)</a:t>
            </a:r>
          </a:p>
          <a:p>
            <a:r>
              <a:rPr lang="hr-HR" sz="2200" dirty="0" smtClean="0"/>
              <a:t>Agresivne su i </a:t>
            </a:r>
            <a:r>
              <a:rPr lang="hr-HR" sz="2200" dirty="0" err="1" smtClean="0"/>
              <a:t>impulsivne</a:t>
            </a:r>
            <a:r>
              <a:rPr lang="hr-HR" sz="2200" dirty="0" smtClean="0"/>
              <a:t> prema drugima  ( izgleda kao namjerno)</a:t>
            </a:r>
            <a:endParaRPr lang="hr-HR" sz="2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129" y="103094"/>
            <a:ext cx="4096871" cy="203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53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6731" y="624110"/>
            <a:ext cx="9897881" cy="59073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6834" y="1319349"/>
            <a:ext cx="10707778" cy="459187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Nejasna objašnjenja – teorijska objašnjenja</a:t>
            </a:r>
          </a:p>
          <a:p>
            <a:r>
              <a:rPr lang="hr-HR" sz="2400" dirty="0" smtClean="0"/>
              <a:t>Temperament – od rođenja postaje sve izraženiji</a:t>
            </a:r>
          </a:p>
          <a:p>
            <a:r>
              <a:rPr lang="hr-HR" sz="2400" dirty="0" smtClean="0"/>
              <a:t>Učestalost trauma – ozlijede glave, zanemarivanje, razvod braka, </a:t>
            </a:r>
            <a:r>
              <a:rPr lang="hr-HR" sz="2400" dirty="0" err="1" smtClean="0"/>
              <a:t>okolinski</a:t>
            </a:r>
            <a:r>
              <a:rPr lang="hr-HR" sz="2400" dirty="0" smtClean="0"/>
              <a:t> toksini, seksualno i tjelesno zlostavljanje</a:t>
            </a:r>
          </a:p>
          <a:p>
            <a:r>
              <a:rPr lang="hr-HR" sz="2400" dirty="0" smtClean="0"/>
              <a:t>Alkoholizam roditelja</a:t>
            </a:r>
          </a:p>
          <a:p>
            <a:r>
              <a:rPr lang="hr-HR" sz="2400" dirty="0" smtClean="0"/>
              <a:t>Kemijska neravnoteža – poremećen </a:t>
            </a:r>
            <a:r>
              <a:rPr lang="hr-HR" sz="2400" dirty="0" err="1" smtClean="0"/>
              <a:t>serotinski</a:t>
            </a:r>
            <a:r>
              <a:rPr lang="hr-HR" sz="2400" dirty="0" smtClean="0"/>
              <a:t> sustav</a:t>
            </a:r>
          </a:p>
          <a:p>
            <a:r>
              <a:rPr lang="hr-HR" sz="2400" dirty="0" smtClean="0"/>
              <a:t>Naslijeđe geni povezani s </a:t>
            </a:r>
            <a:r>
              <a:rPr lang="hr-HR" sz="2400" dirty="0" err="1" smtClean="0"/>
              <a:t>dopaminskim</a:t>
            </a:r>
            <a:r>
              <a:rPr lang="hr-HR" sz="2400" dirty="0" smtClean="0"/>
              <a:t> sustavom u </a:t>
            </a:r>
            <a:r>
              <a:rPr lang="hr-HR" sz="2400" dirty="0" err="1" smtClean="0"/>
              <a:t>komorbitetu</a:t>
            </a:r>
            <a:r>
              <a:rPr lang="hr-HR" sz="2400" dirty="0" smtClean="0"/>
              <a:t> s zlouporabom  droga</a:t>
            </a:r>
          </a:p>
          <a:p>
            <a:r>
              <a:rPr lang="hr-HR" sz="2400" dirty="0" smtClean="0"/>
              <a:t>Neurološki poremećaji-  povezanost simptoma poremećaja i epilepsije.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70296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656050"/>
          </a:xfrm>
        </p:spPr>
        <p:txBody>
          <a:bodyPr/>
          <a:lstStyle/>
          <a:p>
            <a:r>
              <a:rPr lang="hr-HR" dirty="0" smtClean="0"/>
              <a:t>ŠTO NASTAVNICI MOGU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280160"/>
            <a:ext cx="10590212" cy="5460274"/>
          </a:xfrm>
        </p:spPr>
        <p:txBody>
          <a:bodyPr>
            <a:noAutofit/>
          </a:bodyPr>
          <a:lstStyle/>
          <a:p>
            <a:r>
              <a:rPr lang="hr-HR" sz="2400" dirty="0" smtClean="0"/>
              <a:t>Podrška </a:t>
            </a:r>
            <a:r>
              <a:rPr lang="hr-HR" sz="2400" dirty="0" smtClean="0"/>
              <a:t>i timski rad škole i roditelja</a:t>
            </a:r>
          </a:p>
          <a:p>
            <a:r>
              <a:rPr lang="hr-HR" sz="2400" dirty="0" smtClean="0"/>
              <a:t>Osmisliti plan  i strategiju pristupa</a:t>
            </a:r>
          </a:p>
          <a:p>
            <a:r>
              <a:rPr lang="hr-HR" sz="2400" dirty="0" smtClean="0"/>
              <a:t>Ne pokazivati </a:t>
            </a:r>
            <a:r>
              <a:rPr lang="hr-HR" sz="2400" dirty="0" err="1" smtClean="0"/>
              <a:t>impulsivne</a:t>
            </a:r>
            <a:r>
              <a:rPr lang="hr-HR" sz="2400" dirty="0" smtClean="0"/>
              <a:t> reakcije na učenikovo ponašanje</a:t>
            </a:r>
          </a:p>
          <a:p>
            <a:r>
              <a:rPr lang="hr-HR" sz="2400" dirty="0" smtClean="0"/>
              <a:t>Koristiti pristup modifikacije ponašanja – dogovoriti poticajne metode- nagrade u obliku pozitivnih i negativnih potkrepljenja</a:t>
            </a:r>
          </a:p>
          <a:p>
            <a:r>
              <a:rPr lang="hr-HR" sz="2400" dirty="0" smtClean="0"/>
              <a:t>Reagirati na način koji nije suprotstavljajući ( Nitko me ne može natjerati , „ Imaš pravo , mislim ni ti sam”. Promijeniti aktivnost , ne upuštati se u rat s učenikom)</a:t>
            </a:r>
          </a:p>
          <a:p>
            <a:r>
              <a:rPr lang="hr-HR" sz="2400" dirty="0" smtClean="0"/>
              <a:t>Budite dosljedni –  dosljedna očekivanja nastavnika</a:t>
            </a:r>
          </a:p>
          <a:p>
            <a:r>
              <a:rPr lang="hr-HR" sz="2400" dirty="0" smtClean="0"/>
              <a:t>Postavite prioritete</a:t>
            </a:r>
          </a:p>
          <a:p>
            <a:r>
              <a:rPr lang="hr-HR" sz="2400" dirty="0" smtClean="0"/>
              <a:t>Postavljati specifične zahtjeve, dogovoriti pravila poštivanja na satu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41" y="624110"/>
            <a:ext cx="309366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4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695239"/>
          </a:xfrm>
        </p:spPr>
        <p:txBody>
          <a:bodyPr/>
          <a:lstStyle/>
          <a:p>
            <a:r>
              <a:rPr lang="hr-HR" dirty="0" smtClean="0"/>
              <a:t>HIPERAKTIVNOST- UČENIK U POKRETU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2777" y="1319349"/>
            <a:ext cx="10511835" cy="459187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Dugotrajan poremećaj s kroničnim nemirom i opstruktivno ponašanje</a:t>
            </a:r>
          </a:p>
          <a:p>
            <a:r>
              <a:rPr lang="hr-HR" sz="2400" dirty="0" smtClean="0"/>
              <a:t>Uzrokovanim razlikama u mozgu učenika - pretjerano aktivnost u tjelesnim regulacijskim mehanizmima </a:t>
            </a:r>
          </a:p>
          <a:p>
            <a:r>
              <a:rPr lang="hr-HR" sz="2400" dirty="0" smtClean="0"/>
              <a:t>Javlja se u 5% djece</a:t>
            </a:r>
          </a:p>
          <a:p>
            <a:r>
              <a:rPr lang="hr-HR" sz="2400" dirty="0" smtClean="0"/>
              <a:t>Češći je </a:t>
            </a:r>
            <a:r>
              <a:rPr lang="hr-HR" sz="2400" dirty="0"/>
              <a:t>k</a:t>
            </a:r>
            <a:r>
              <a:rPr lang="hr-HR" sz="2400" dirty="0" smtClean="0"/>
              <a:t>og muške djece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273798"/>
            <a:ext cx="5789612" cy="287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6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669" y="624110"/>
            <a:ext cx="9910943" cy="62992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0891" y="1254034"/>
            <a:ext cx="10903721" cy="5146766"/>
          </a:xfrm>
        </p:spPr>
        <p:txBody>
          <a:bodyPr>
            <a:normAutofit/>
          </a:bodyPr>
          <a:lstStyle/>
          <a:p>
            <a:r>
              <a:rPr lang="hr-HR" sz="2200" b="1" dirty="0" smtClean="0"/>
              <a:t>VISOKO KINESTETIČKA </a:t>
            </a:r>
            <a:r>
              <a:rPr lang="hr-HR" sz="2200" dirty="0" smtClean="0"/>
              <a:t> </a:t>
            </a:r>
            <a:r>
              <a:rPr lang="hr-HR" sz="2200" dirty="0" smtClean="0"/>
              <a:t>taktilna djeca ( vidni slušni i </a:t>
            </a:r>
            <a:r>
              <a:rPr lang="hr-HR" sz="2200" dirty="0" err="1" smtClean="0"/>
              <a:t>kinestetički</a:t>
            </a:r>
            <a:r>
              <a:rPr lang="hr-HR" sz="2200" dirty="0" smtClean="0"/>
              <a:t> modalitet)</a:t>
            </a:r>
          </a:p>
          <a:p>
            <a:r>
              <a:rPr lang="hr-HR" sz="2200" b="1" dirty="0" smtClean="0"/>
              <a:t>Brojnija </a:t>
            </a:r>
            <a:r>
              <a:rPr lang="hr-HR" sz="2200" b="1" dirty="0" err="1" smtClean="0"/>
              <a:t>mijelinizacija</a:t>
            </a:r>
            <a:r>
              <a:rPr lang="hr-HR" sz="2200" b="1" dirty="0" smtClean="0"/>
              <a:t>  </a:t>
            </a:r>
            <a:r>
              <a:rPr lang="hr-HR" sz="2200" dirty="0" smtClean="0"/>
              <a:t>putova u motoričkom korteksu</a:t>
            </a:r>
          </a:p>
          <a:p>
            <a:r>
              <a:rPr lang="hr-HR" sz="2200" b="1" dirty="0" smtClean="0"/>
              <a:t>Kronični </a:t>
            </a:r>
            <a:r>
              <a:rPr lang="hr-HR" sz="2200" b="1" dirty="0" err="1" smtClean="0"/>
              <a:t>distres</a:t>
            </a:r>
            <a:r>
              <a:rPr lang="hr-HR" sz="2200" b="1" dirty="0" smtClean="0"/>
              <a:t> </a:t>
            </a:r>
            <a:r>
              <a:rPr lang="hr-HR" sz="2200" dirty="0" smtClean="0"/>
              <a:t>– kronična izloženost stresu, prijetnji ili traumi – povećana razina neurotransmitera u mozgu – prevelika količina adrenalina , „ hormona hitnosti” ili </a:t>
            </a:r>
            <a:r>
              <a:rPr lang="hr-HR" sz="2200" dirty="0" err="1" smtClean="0"/>
              <a:t>dopamina</a:t>
            </a:r>
            <a:r>
              <a:rPr lang="hr-HR" sz="2200" dirty="0" smtClean="0"/>
              <a:t> , neurotransmitera „ ugode”</a:t>
            </a:r>
          </a:p>
          <a:p>
            <a:r>
              <a:rPr lang="hr-HR" sz="2200" b="1" dirty="0" smtClean="0"/>
              <a:t>Prehrana</a:t>
            </a:r>
            <a:r>
              <a:rPr lang="hr-HR" sz="2200" dirty="0" smtClean="0"/>
              <a:t> – prehrana bogata solima, mastima i šećerom umjesto prehrana poput povrća, </a:t>
            </a:r>
            <a:r>
              <a:rPr lang="hr-HR" sz="2200" dirty="0" err="1" smtClean="0"/>
              <a:t>orašastih</a:t>
            </a:r>
            <a:r>
              <a:rPr lang="hr-HR" sz="2200" dirty="0" smtClean="0"/>
              <a:t> plodova, </a:t>
            </a:r>
            <a:r>
              <a:rPr lang="hr-HR" sz="2200" dirty="0" err="1" smtClean="0"/>
              <a:t>tofua</a:t>
            </a:r>
            <a:r>
              <a:rPr lang="hr-HR" sz="2200" dirty="0" smtClean="0"/>
              <a:t> i drugih vrsta hrane bogata bjelančevinama , nepravilan raspored obroka</a:t>
            </a:r>
          </a:p>
          <a:p>
            <a:r>
              <a:rPr lang="hr-HR" sz="2200" b="1" dirty="0" smtClean="0"/>
              <a:t>Moždani udari </a:t>
            </a:r>
            <a:r>
              <a:rPr lang="hr-HR" sz="2200" dirty="0" smtClean="0"/>
              <a:t>– mozgovna oštećenje, inzulti , poremećaj rane  privrženosti</a:t>
            </a:r>
          </a:p>
          <a:p>
            <a:r>
              <a:rPr lang="hr-HR" sz="2200" b="1" dirty="0" smtClean="0"/>
              <a:t>Nasljeđe</a:t>
            </a:r>
            <a:r>
              <a:rPr lang="hr-HR" sz="2200" dirty="0" smtClean="0"/>
              <a:t> – hiperaktivnost očeva</a:t>
            </a:r>
          </a:p>
          <a:p>
            <a:endParaRPr lang="hr-HR" sz="24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4238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1280890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2331" y="1653988"/>
            <a:ext cx="10812281" cy="453780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Vrpoljenje i izražena potreba za dodirivanjem predmeta</a:t>
            </a:r>
          </a:p>
          <a:p>
            <a:r>
              <a:rPr lang="hr-HR" sz="2400" dirty="0" smtClean="0"/>
              <a:t>Nemir ( stoje dok drugi sjede, trče dok drugi hodaju)</a:t>
            </a:r>
          </a:p>
          <a:p>
            <a:r>
              <a:rPr lang="hr-HR" sz="2400" dirty="0" smtClean="0"/>
              <a:t>Emocionalna nezrelost</a:t>
            </a:r>
          </a:p>
          <a:p>
            <a:r>
              <a:rPr lang="hr-HR" sz="2400" dirty="0" smtClean="0"/>
              <a:t>Nepoštivanje pravila i dužnosti</a:t>
            </a:r>
          </a:p>
          <a:p>
            <a:r>
              <a:rPr lang="hr-HR" sz="2400" dirty="0" smtClean="0"/>
              <a:t>Neoprezno ponašanje</a:t>
            </a:r>
          </a:p>
          <a:p>
            <a:r>
              <a:rPr lang="hr-HR" sz="2400" dirty="0" smtClean="0"/>
              <a:t>Povremeno antisocijalno ponašanje</a:t>
            </a:r>
          </a:p>
          <a:p>
            <a:r>
              <a:rPr lang="hr-HR" sz="2400" dirty="0" smtClean="0"/>
              <a:t>Smanjena potreba za spavanjem</a:t>
            </a:r>
          </a:p>
          <a:p>
            <a:r>
              <a:rPr lang="hr-HR" sz="2400" dirty="0" smtClean="0"/>
              <a:t>Pretjerivanje kod jednostavnih zadataka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4125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2047" y="624110"/>
            <a:ext cx="9832566" cy="57767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6023" y="1332411"/>
            <a:ext cx="10668589" cy="4578811"/>
          </a:xfrm>
        </p:spPr>
        <p:txBody>
          <a:bodyPr/>
          <a:lstStyle/>
          <a:p>
            <a:r>
              <a:rPr lang="hr-HR" sz="2400" dirty="0" smtClean="0"/>
              <a:t>ZADRŽATI POZITIVAN STAV – osim promijeniti ponašanje  i pristup hiperaktivnog učenika , možda se mora promijeniti i vlastiti</a:t>
            </a:r>
          </a:p>
          <a:p>
            <a:r>
              <a:rPr lang="hr-HR" sz="2400" dirty="0" smtClean="0"/>
              <a:t>Uključiti više kretanja u nastavi</a:t>
            </a:r>
          </a:p>
          <a:p>
            <a:r>
              <a:rPr lang="hr-HR" sz="2400" dirty="0" smtClean="0"/>
              <a:t>Uvježbavanja vještina i emocionalnu inteligenciju- proširivanje mogućnosti za učenja ( kreativno pisanje, istraživanje, rješavanje matematičkih zadataka vezanih za određene teme</a:t>
            </a:r>
          </a:p>
          <a:p>
            <a:r>
              <a:rPr lang="hr-HR" sz="2400" dirty="0" smtClean="0"/>
              <a:t>Timski pristup i podrška učenicima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541" y="3898725"/>
            <a:ext cx="375172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83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0541" y="624110"/>
            <a:ext cx="9864071" cy="841619"/>
          </a:xfrm>
        </p:spPr>
        <p:txBody>
          <a:bodyPr/>
          <a:lstStyle/>
          <a:p>
            <a:r>
              <a:rPr lang="hr-HR" dirty="0" smtClean="0"/>
              <a:t>POREMEĆAJ OPHOĐENJA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8188" y="1371600"/>
            <a:ext cx="10536424" cy="4539622"/>
          </a:xfrm>
        </p:spPr>
        <p:txBody>
          <a:bodyPr/>
          <a:lstStyle/>
          <a:p>
            <a:r>
              <a:rPr lang="hr-HR" sz="2400" dirty="0" smtClean="0"/>
              <a:t>Kroničan obrazac ponašanja kojim se krše društvena pravila i  norme (trajan i opetovan , povrijeđena temeljna prava drugih)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738" y="2509836"/>
            <a:ext cx="3548362" cy="254549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616" y="2509836"/>
            <a:ext cx="3081121" cy="254549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71" y="2573094"/>
            <a:ext cx="2862043" cy="24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64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9859" y="624110"/>
            <a:ext cx="9944753" cy="828172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5424" y="1452282"/>
            <a:ext cx="10469188" cy="4894730"/>
          </a:xfrm>
        </p:spPr>
        <p:txBody>
          <a:bodyPr/>
          <a:lstStyle/>
          <a:p>
            <a:r>
              <a:rPr lang="hr-HR" dirty="0" err="1" smtClean="0"/>
              <a:t>Prietjerana</a:t>
            </a:r>
            <a:r>
              <a:rPr lang="hr-HR" dirty="0" smtClean="0"/>
              <a:t> aktivnost</a:t>
            </a:r>
          </a:p>
          <a:p>
            <a:r>
              <a:rPr lang="hr-HR" dirty="0" smtClean="0"/>
              <a:t>Glasno pričanje</a:t>
            </a:r>
          </a:p>
          <a:p>
            <a:r>
              <a:rPr lang="hr-HR" dirty="0" smtClean="0"/>
              <a:t>Nepristojno ponašanje</a:t>
            </a:r>
          </a:p>
          <a:p>
            <a:r>
              <a:rPr lang="hr-HR" dirty="0" smtClean="0"/>
              <a:t>Slabe socijalne sposobnosti</a:t>
            </a:r>
          </a:p>
          <a:p>
            <a:r>
              <a:rPr lang="hr-HR" dirty="0" smtClean="0"/>
              <a:t>Zadirkivanje i provociranje drugih</a:t>
            </a:r>
          </a:p>
          <a:p>
            <a:r>
              <a:rPr lang="hr-HR" dirty="0" smtClean="0"/>
              <a:t>Ne ispunjavanje školske obveze </a:t>
            </a:r>
          </a:p>
          <a:p>
            <a:r>
              <a:rPr lang="hr-HR" dirty="0" smtClean="0"/>
              <a:t>Ne praćenje uputa</a:t>
            </a:r>
          </a:p>
          <a:p>
            <a:r>
              <a:rPr lang="hr-HR" dirty="0" smtClean="0"/>
              <a:t>Ne poštivanje autoriteta</a:t>
            </a:r>
          </a:p>
          <a:p>
            <a:r>
              <a:rPr lang="hr-HR" dirty="0" smtClean="0"/>
              <a:t>Upadanje u riječi</a:t>
            </a:r>
          </a:p>
          <a:p>
            <a:r>
              <a:rPr lang="hr-HR" dirty="0" smtClean="0"/>
              <a:t>Dominiranje u razredu </a:t>
            </a:r>
          </a:p>
          <a:p>
            <a:r>
              <a:rPr lang="hr-HR" dirty="0" smtClean="0"/>
              <a:t>Neprimjerene upadice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56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98617" y="624110"/>
            <a:ext cx="9505995" cy="786679"/>
          </a:xfrm>
        </p:spPr>
        <p:txBody>
          <a:bodyPr/>
          <a:lstStyle/>
          <a:p>
            <a:r>
              <a:rPr lang="hr-HR" b="1" dirty="0" smtClean="0"/>
              <a:t>UČENICI S TEŠKOĆAMA U RAZVOJU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4846" y="1410789"/>
            <a:ext cx="10289766" cy="4500433"/>
          </a:xfrm>
        </p:spPr>
        <p:txBody>
          <a:bodyPr>
            <a:normAutofit/>
          </a:bodyPr>
          <a:lstStyle/>
          <a:p>
            <a:r>
              <a:rPr lang="hr-HR" altLang="sr-Latn-RS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Učenici s teškoćama u razvoju</a:t>
            </a:r>
            <a:endParaRPr lang="hr-HR" altLang="sr-Latn-RS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Učenici s teškoćama u učenju, problemima u ponašanju i emocionalnim problemima 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Učenici s teškoćama uvjetovanim odgojnim , socijalnim, ekonomskim i kulturnim čimbenicima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52209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01907" y="624110"/>
            <a:ext cx="9702706" cy="855066"/>
          </a:xfrm>
        </p:spPr>
        <p:txBody>
          <a:bodyPr/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1294" y="1479175"/>
            <a:ext cx="10563318" cy="493507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Nasljeđe</a:t>
            </a:r>
          </a:p>
          <a:p>
            <a:r>
              <a:rPr lang="hr-HR" dirty="0" smtClean="0"/>
              <a:t>Kemijska neravnoteža ( kronično niska razina </a:t>
            </a:r>
            <a:r>
              <a:rPr lang="hr-HR" dirty="0" err="1" smtClean="0"/>
              <a:t>kortizola</a:t>
            </a:r>
            <a:r>
              <a:rPr lang="hr-HR" dirty="0" smtClean="0"/>
              <a:t> ili dr. neurotransmitera, nerazvijene tipične strategije suočavanja sa stresom)</a:t>
            </a:r>
          </a:p>
          <a:p>
            <a:r>
              <a:rPr lang="hr-HR" dirty="0" smtClean="0"/>
              <a:t>Hormonalna neravnoteža</a:t>
            </a:r>
          </a:p>
          <a:p>
            <a:r>
              <a:rPr lang="hr-HR" dirty="0" smtClean="0"/>
              <a:t>Disfunkcija </a:t>
            </a:r>
            <a:r>
              <a:rPr lang="hr-HR" dirty="0" err="1" smtClean="0"/>
              <a:t>prefrontalnog</a:t>
            </a:r>
            <a:r>
              <a:rPr lang="hr-HR" dirty="0" smtClean="0"/>
              <a:t> korteksa</a:t>
            </a:r>
          </a:p>
          <a:p>
            <a:r>
              <a:rPr lang="hr-HR" dirty="0" smtClean="0"/>
              <a:t>Oštećene ili nerazvijene </a:t>
            </a:r>
            <a:r>
              <a:rPr lang="hr-HR" dirty="0" err="1" smtClean="0"/>
              <a:t>amigdaloidne</a:t>
            </a:r>
            <a:r>
              <a:rPr lang="hr-HR" dirty="0" smtClean="0"/>
              <a:t> jezgre</a:t>
            </a:r>
            <a:endParaRPr lang="hr-HR" dirty="0"/>
          </a:p>
          <a:p>
            <a:r>
              <a:rPr lang="hr-HR" dirty="0" smtClean="0"/>
              <a:t>Roditeljsko zlostavljanje</a:t>
            </a:r>
          </a:p>
          <a:p>
            <a:r>
              <a:rPr lang="hr-HR" dirty="0" smtClean="0"/>
              <a:t>Nedostatak pozitivnih modela ponašanja</a:t>
            </a:r>
          </a:p>
          <a:p>
            <a:r>
              <a:rPr lang="hr-HR" dirty="0" smtClean="0"/>
              <a:t>Poremećaj privrženosti</a:t>
            </a:r>
          </a:p>
          <a:p>
            <a:r>
              <a:rPr lang="hr-HR" dirty="0" smtClean="0"/>
              <a:t>Nedostatak vještina rješavanja konflikta</a:t>
            </a:r>
          </a:p>
          <a:p>
            <a:r>
              <a:rPr lang="hr-HR" dirty="0" smtClean="0"/>
              <a:t>Traumatska iskustva- rani doživljaj gubitka</a:t>
            </a:r>
          </a:p>
          <a:p>
            <a:r>
              <a:rPr lang="hr-HR" dirty="0" smtClean="0"/>
              <a:t>Zlouporaba </a:t>
            </a:r>
            <a:r>
              <a:rPr lang="hr-HR" dirty="0" err="1" smtClean="0"/>
              <a:t>psihoaktivnih</a:t>
            </a:r>
            <a:r>
              <a:rPr lang="hr-HR" dirty="0" smtClean="0"/>
              <a:t> tvari</a:t>
            </a:r>
          </a:p>
          <a:p>
            <a:r>
              <a:rPr lang="hr-HR" dirty="0" smtClean="0"/>
              <a:t>Loše roditeljske vještine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2088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881961"/>
          </a:xfrm>
        </p:spPr>
        <p:txBody>
          <a:bodyPr/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3035" y="1506071"/>
            <a:ext cx="10751577" cy="4827494"/>
          </a:xfrm>
        </p:spPr>
        <p:txBody>
          <a:bodyPr/>
          <a:lstStyle/>
          <a:p>
            <a:r>
              <a:rPr lang="hr-HR" dirty="0" smtClean="0"/>
              <a:t>Timski rad</a:t>
            </a:r>
          </a:p>
          <a:p>
            <a:r>
              <a:rPr lang="hr-HR" dirty="0" smtClean="0"/>
              <a:t>Provjeravati točnost učenikovih informacija</a:t>
            </a:r>
          </a:p>
          <a:p>
            <a:r>
              <a:rPr lang="hr-HR" dirty="0" smtClean="0"/>
              <a:t>Izraditi plan djelovanja s učenikovim opstruktivnim ponašanjem</a:t>
            </a:r>
          </a:p>
          <a:p>
            <a:r>
              <a:rPr lang="hr-HR" dirty="0" smtClean="0"/>
              <a:t>Modifikacija ponašanja tretmanima, farmakološkom terapijom</a:t>
            </a:r>
          </a:p>
          <a:p>
            <a:r>
              <a:rPr lang="hr-HR" dirty="0" smtClean="0"/>
              <a:t>Uključivanje učenika u raznim intervencijskim programima</a:t>
            </a:r>
          </a:p>
          <a:p>
            <a:r>
              <a:rPr lang="hr-HR" dirty="0" smtClean="0"/>
              <a:t>Razvijanje emocionalne inteligencije tijekom nastavnog rada</a:t>
            </a:r>
          </a:p>
          <a:p>
            <a:r>
              <a:rPr lang="hr-HR" dirty="0" smtClean="0"/>
              <a:t>Specifično pristupanje prema neprikladnom ponašanju učenika( umjesto „ smiri se” Molim te da slijediš moje upute”)</a:t>
            </a:r>
          </a:p>
          <a:p>
            <a:r>
              <a:rPr lang="hr-HR" dirty="0" smtClean="0"/>
              <a:t>Dosljednost u odnosu i pristupu</a:t>
            </a:r>
          </a:p>
          <a:p>
            <a:r>
              <a:rPr lang="hr-HR" dirty="0" smtClean="0"/>
              <a:t>Koristiti povlastice umjesto nagrade u modifikaciji ponašanja </a:t>
            </a:r>
          </a:p>
          <a:p>
            <a:r>
              <a:rPr lang="hr-HR" dirty="0" smtClean="0"/>
              <a:t>Rano detektiranje poremećaja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01951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6412" y="624110"/>
            <a:ext cx="10260105" cy="747490"/>
          </a:xfrm>
        </p:spPr>
        <p:txBody>
          <a:bodyPr>
            <a:normAutofit/>
          </a:bodyPr>
          <a:lstStyle/>
          <a:p>
            <a:r>
              <a:rPr lang="hr-HR" sz="3000" dirty="0" smtClean="0"/>
              <a:t>DEMOTIVIRANI UČENIK- KRONIČNA PRIJETNJA I DISTRES</a:t>
            </a:r>
            <a:endParaRPr lang="hr-HR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6412" y="1532965"/>
            <a:ext cx="9958200" cy="4378257"/>
          </a:xfrm>
        </p:spPr>
        <p:txBody>
          <a:bodyPr>
            <a:normAutofit/>
          </a:bodyPr>
          <a:lstStyle/>
          <a:p>
            <a:r>
              <a:rPr lang="hr-HR" sz="2000" b="1" dirty="0" smtClean="0"/>
              <a:t>Demotiviranost</a:t>
            </a:r>
            <a:r>
              <a:rPr lang="hr-HR" sz="2000" dirty="0" smtClean="0"/>
              <a:t> za školski uspjeh uslijed kronične izloženosti </a:t>
            </a:r>
            <a:r>
              <a:rPr lang="hr-HR" sz="2000" dirty="0" err="1" smtClean="0"/>
              <a:t>distresu</a:t>
            </a:r>
            <a:r>
              <a:rPr lang="hr-HR" sz="2000" dirty="0" smtClean="0"/>
              <a:t> ili </a:t>
            </a:r>
            <a:r>
              <a:rPr lang="hr-HR" sz="2000" dirty="0" err="1" smtClean="0"/>
              <a:t>pretnjI</a:t>
            </a:r>
            <a:endParaRPr lang="hr-HR" sz="2000" dirty="0" smtClean="0"/>
          </a:p>
          <a:p>
            <a:r>
              <a:rPr lang="hr-HR" sz="2000" b="1" dirty="0" smtClean="0"/>
              <a:t>PRIJETNJA</a:t>
            </a:r>
            <a:r>
              <a:rPr lang="hr-HR" sz="2000" dirty="0" smtClean="0"/>
              <a:t>- akutno stanje uzbune rizika i hitnosti  ( stvarna ili </a:t>
            </a:r>
            <a:r>
              <a:rPr lang="hr-HR" sz="2000" dirty="0" smtClean="0"/>
              <a:t>zamišljena; </a:t>
            </a:r>
            <a:r>
              <a:rPr lang="hr-HR" sz="2000" dirty="0" smtClean="0"/>
              <a:t>iznenadno prozivanje nespremnog učenika ili nedovoljno pripremljen učenik kada nastupa pred razredom)</a:t>
            </a:r>
          </a:p>
          <a:p>
            <a:r>
              <a:rPr lang="hr-HR" sz="2000" b="1" dirty="0" err="1" smtClean="0"/>
              <a:t>Distres</a:t>
            </a:r>
            <a:r>
              <a:rPr lang="hr-HR" sz="2000" dirty="0" smtClean="0"/>
              <a:t>  - kronično stanje pretjeranog lučenja </a:t>
            </a:r>
            <a:r>
              <a:rPr lang="hr-HR" sz="2000" dirty="0" err="1" smtClean="0"/>
              <a:t>glukokortikoida</a:t>
            </a:r>
            <a:r>
              <a:rPr lang="hr-HR" sz="2000" dirty="0" smtClean="0"/>
              <a:t> (</a:t>
            </a:r>
            <a:r>
              <a:rPr lang="hr-HR" sz="2000" dirty="0" err="1" smtClean="0"/>
              <a:t>kortizola</a:t>
            </a:r>
            <a:r>
              <a:rPr lang="hr-HR" sz="2000" dirty="0" smtClean="0"/>
              <a:t>) hormona  negativnih očekivanja) koji može poremetiti učenje </a:t>
            </a:r>
            <a:r>
              <a:rPr lang="hr-HR" sz="2000" dirty="0" smtClean="0"/>
              <a:t>(kratkotrajna </a:t>
            </a:r>
            <a:r>
              <a:rPr lang="hr-HR" sz="2000" dirty="0" smtClean="0"/>
              <a:t>trauma, akutni stresni poremećaj i </a:t>
            </a:r>
            <a:r>
              <a:rPr lang="hr-HR" sz="2000" dirty="0" err="1" smtClean="0"/>
              <a:t>postraumatski</a:t>
            </a:r>
            <a:r>
              <a:rPr lang="hr-HR" sz="2000" dirty="0" smtClean="0"/>
              <a:t> stresni poremećaj)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741839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3307" y="624110"/>
            <a:ext cx="9931306" cy="828172"/>
          </a:xfrm>
        </p:spPr>
        <p:txBody>
          <a:bodyPr/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0612" y="1452282"/>
            <a:ext cx="10644000" cy="4458940"/>
          </a:xfrm>
        </p:spPr>
        <p:txBody>
          <a:bodyPr/>
          <a:lstStyle/>
          <a:p>
            <a:r>
              <a:rPr lang="hr-HR" sz="2000" dirty="0" smtClean="0"/>
              <a:t>Traumatski </a:t>
            </a:r>
            <a:r>
              <a:rPr lang="hr-HR" sz="2000" dirty="0" err="1" smtClean="0"/>
              <a:t>okolinski</a:t>
            </a:r>
            <a:r>
              <a:rPr lang="hr-HR" sz="2000" dirty="0" smtClean="0"/>
              <a:t> uvjeti ( rani gubitak roditelja)</a:t>
            </a:r>
          </a:p>
          <a:p>
            <a:r>
              <a:rPr lang="hr-HR" sz="2000" dirty="0" smtClean="0"/>
              <a:t>Prenatalni </a:t>
            </a:r>
            <a:r>
              <a:rPr lang="hr-HR" sz="2000" dirty="0" err="1" smtClean="0"/>
              <a:t>distres</a:t>
            </a:r>
            <a:r>
              <a:rPr lang="hr-HR" sz="2000" dirty="0" smtClean="0"/>
              <a:t> ( poremećaj pažnje, </a:t>
            </a:r>
            <a:r>
              <a:rPr lang="hr-HR" sz="2000" dirty="0" err="1" smtClean="0"/>
              <a:t>neuromotorički</a:t>
            </a:r>
            <a:r>
              <a:rPr lang="hr-HR" sz="2000" dirty="0" smtClean="0"/>
              <a:t> poremećaji, slabija </a:t>
            </a:r>
            <a:r>
              <a:rPr lang="hr-HR" sz="2000" dirty="0" err="1" smtClean="0"/>
              <a:t>kognicija</a:t>
            </a:r>
            <a:endParaRPr lang="hr-HR" sz="2000" dirty="0" smtClean="0"/>
          </a:p>
          <a:p>
            <a:r>
              <a:rPr lang="hr-HR" sz="2000" dirty="0" smtClean="0"/>
              <a:t>Nesigurne škole </a:t>
            </a:r>
          </a:p>
          <a:p>
            <a:r>
              <a:rPr lang="hr-HR" sz="2000" dirty="0" smtClean="0"/>
              <a:t>Visok puls u mirovanju ( PTSP)</a:t>
            </a:r>
          </a:p>
          <a:p>
            <a:r>
              <a:rPr lang="hr-HR" sz="2000" dirty="0" smtClean="0"/>
              <a:t>Psihosocijalni konflikti  </a:t>
            </a:r>
          </a:p>
          <a:p>
            <a:r>
              <a:rPr lang="hr-HR" sz="2000" dirty="0" smtClean="0"/>
              <a:t>Distorzije – iskrivljeni sustav vjerovanja ili pogled na svijet ( „ Moram biti savršen”, „ Svijet je prijeteći”, „ svi će otkriti da nisam takav kakvim se prikazujem” i </a:t>
            </a:r>
            <a:r>
              <a:rPr lang="hr-HR" sz="2000" dirty="0" err="1" smtClean="0"/>
              <a:t>sl</a:t>
            </a:r>
            <a:r>
              <a:rPr lang="hr-HR" sz="2000" dirty="0" smtClean="0"/>
              <a:t>)</a:t>
            </a:r>
          </a:p>
          <a:p>
            <a:endParaRPr lang="hr-HR" sz="20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7599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75013" y="624110"/>
            <a:ext cx="9729600" cy="760937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506" y="1385047"/>
            <a:ext cx="10617106" cy="4526175"/>
          </a:xfrm>
        </p:spPr>
        <p:txBody>
          <a:bodyPr/>
          <a:lstStyle/>
          <a:p>
            <a:r>
              <a:rPr lang="hr-HR" sz="2000" dirty="0" smtClean="0"/>
              <a:t>Dosada i ravnodušnost</a:t>
            </a:r>
          </a:p>
          <a:p>
            <a:r>
              <a:rPr lang="hr-HR" sz="2000" dirty="0" smtClean="0"/>
              <a:t>Pomanjkanje energije</a:t>
            </a:r>
          </a:p>
          <a:p>
            <a:r>
              <a:rPr lang="hr-HR" sz="2000" dirty="0" smtClean="0"/>
              <a:t>Gubitak kratkoročnog pamćenja</a:t>
            </a:r>
          </a:p>
          <a:p>
            <a:r>
              <a:rPr lang="hr-HR" sz="2000" dirty="0" smtClean="0"/>
              <a:t>Ispodprosječno epizodičko pamćenje</a:t>
            </a:r>
          </a:p>
          <a:p>
            <a:r>
              <a:rPr lang="hr-HR" sz="2000" dirty="0" smtClean="0"/>
              <a:t>Nemogućnost postavljanja prioriteta</a:t>
            </a:r>
          </a:p>
          <a:p>
            <a:r>
              <a:rPr lang="hr-HR" sz="2000" dirty="0" err="1" smtClean="0"/>
              <a:t>Namarnost</a:t>
            </a:r>
            <a:r>
              <a:rPr lang="hr-HR" sz="2000" dirty="0" smtClean="0"/>
              <a:t> u radu</a:t>
            </a:r>
          </a:p>
          <a:p>
            <a:r>
              <a:rPr lang="hr-HR" sz="2000" dirty="0" smtClean="0"/>
              <a:t>Ispodprosječne socijalne sposobnosti</a:t>
            </a:r>
          </a:p>
          <a:p>
            <a:r>
              <a:rPr lang="hr-HR" sz="2000" dirty="0" smtClean="0"/>
              <a:t>Zlouporaba opijata</a:t>
            </a:r>
          </a:p>
          <a:p>
            <a:r>
              <a:rPr lang="hr-HR" sz="2000" dirty="0" smtClean="0"/>
              <a:t>Gubitak kreativnosti</a:t>
            </a:r>
          </a:p>
          <a:p>
            <a:r>
              <a:rPr lang="hr-HR" sz="2000" dirty="0" smtClean="0"/>
              <a:t>Loša koncentracija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3709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86753" y="624110"/>
            <a:ext cx="9917859" cy="855066"/>
          </a:xfrm>
        </p:spPr>
        <p:txBody>
          <a:bodyPr/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3376" y="1479175"/>
            <a:ext cx="10711236" cy="505609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Usmjeriti pažnju na pojedinca ( prva i </a:t>
            </a:r>
            <a:r>
              <a:rPr lang="hr-HR" dirty="0" err="1" smtClean="0"/>
              <a:t>posljedna</a:t>
            </a:r>
            <a:r>
              <a:rPr lang="hr-HR" dirty="0" smtClean="0"/>
              <a:t> </a:t>
            </a:r>
            <a:r>
              <a:rPr lang="hr-HR" dirty="0" smtClean="0"/>
              <a:t>interakcija u danu da je pozitivna)</a:t>
            </a:r>
          </a:p>
          <a:p>
            <a:r>
              <a:rPr lang="hr-HR" dirty="0" smtClean="0"/>
              <a:t>Uključiti više tjelesne aktivnosti ( prekidajte pretjerano sjedenje, vježbe , razgovor, poticanje iskazivanja emocija i redukcija stresa kroz kreativno pisanje, likovno stvaralaštvo, glumu i sl.)</a:t>
            </a:r>
          </a:p>
          <a:p>
            <a:r>
              <a:rPr lang="hr-HR" dirty="0" smtClean="0"/>
              <a:t>Uspostavite međusobne veze ( više prilika za međusobnu interakciju, podjela iskustva </a:t>
            </a:r>
            <a:r>
              <a:rPr lang="hr-HR" dirty="0" err="1" smtClean="0"/>
              <a:t>isl</a:t>
            </a:r>
            <a:r>
              <a:rPr lang="hr-HR" dirty="0" smtClean="0"/>
              <a:t>.)</a:t>
            </a:r>
          </a:p>
          <a:p>
            <a:r>
              <a:rPr lang="hr-HR" dirty="0" smtClean="0"/>
              <a:t>Uspostaviti rutinska ponašanja ( pregled rada što će se raditi , uključiti opušten razgovor )</a:t>
            </a:r>
          </a:p>
          <a:p>
            <a:r>
              <a:rPr lang="hr-HR" dirty="0" smtClean="0"/>
              <a:t>Motivirati učenika određenim načelima poučavanja</a:t>
            </a:r>
          </a:p>
          <a:p>
            <a:r>
              <a:rPr lang="hr-HR" dirty="0" smtClean="0"/>
              <a:t>Uklonite prijetnje zadavanja zadataka bez neophodnih izvora i podrške , bez zastrašivanja i prijetnji)</a:t>
            </a:r>
          </a:p>
          <a:p>
            <a:r>
              <a:rPr lang="hr-HR" dirty="0" smtClean="0"/>
              <a:t>Poticati postavljanje ciljeva ( dnevni, tjedni , mjesečni, pružati povratne informacije, vrednovati učenikov napredak)</a:t>
            </a:r>
          </a:p>
          <a:p>
            <a:r>
              <a:rPr lang="hr-HR" dirty="0" smtClean="0"/>
              <a:t>Aktivirati emocije- postavljati kreativne zadatke </a:t>
            </a:r>
          </a:p>
          <a:p>
            <a:r>
              <a:rPr lang="hr-HR" dirty="0" smtClean="0"/>
              <a:t>Povećati količinu povratnih informacija – suradnja među vršnjacima, timski rad , prijateljska pomoć i suradnja među učenicima</a:t>
            </a:r>
          </a:p>
          <a:p>
            <a:r>
              <a:rPr lang="hr-HR" dirty="0" smtClean="0"/>
              <a:t>Osigurati pozitivno ozračje u razredu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5706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85047" y="624110"/>
            <a:ext cx="10119565" cy="666808"/>
          </a:xfrm>
        </p:spPr>
        <p:txBody>
          <a:bodyPr/>
          <a:lstStyle/>
          <a:p>
            <a:r>
              <a:rPr lang="hr-HR" dirty="0" smtClean="0"/>
              <a:t>DEFICIT SLUŠNE OBRADE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3376" y="1183341"/>
            <a:ext cx="10711236" cy="4727881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Poremećaj govorne i jezične obrade; </a:t>
            </a:r>
            <a:r>
              <a:rPr lang="hr-HR" sz="2400" b="1" dirty="0"/>
              <a:t> </a:t>
            </a:r>
            <a:r>
              <a:rPr lang="hr-HR" sz="2400" dirty="0" smtClean="0"/>
              <a:t>slušne pažnje, slušnog pamćenja, motivaciji, </a:t>
            </a:r>
            <a:r>
              <a:rPr lang="hr-HR" sz="2400" dirty="0" err="1" smtClean="0"/>
              <a:t>maturaciji</a:t>
            </a:r>
            <a:r>
              <a:rPr lang="hr-HR" sz="2400" dirty="0" smtClean="0"/>
              <a:t> i cjelovitosti slušnih putova, procesa donošenja odluka te uporaba lingvističkih informacija (gramatika, značenje u kontekstu)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374942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0541" y="624110"/>
            <a:ext cx="9864071" cy="680255"/>
          </a:xfrm>
        </p:spPr>
        <p:txBody>
          <a:bodyPr/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506" y="1304365"/>
            <a:ext cx="10617106" cy="4606857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Nasljeđe</a:t>
            </a:r>
            <a:r>
              <a:rPr lang="hr-HR" sz="2400" dirty="0" smtClean="0"/>
              <a:t> -</a:t>
            </a:r>
            <a:r>
              <a:rPr lang="hr-HR" sz="2400" dirty="0" smtClean="0"/>
              <a:t>prenatalna migracija neurona u prvih 3 mjeseca te obiteljska sklonost</a:t>
            </a:r>
          </a:p>
          <a:p>
            <a:r>
              <a:rPr lang="hr-HR" sz="2400" dirty="0"/>
              <a:t> </a:t>
            </a:r>
            <a:r>
              <a:rPr lang="hr-HR" sz="2400" b="1" dirty="0"/>
              <a:t>Č</a:t>
            </a:r>
            <a:r>
              <a:rPr lang="hr-HR" sz="2400" b="1" dirty="0" smtClean="0"/>
              <a:t>este</a:t>
            </a:r>
            <a:r>
              <a:rPr lang="hr-HR" sz="2400" dirty="0" smtClean="0"/>
              <a:t> infekcije uha – neučinkovito liječenje</a:t>
            </a:r>
          </a:p>
          <a:p>
            <a:r>
              <a:rPr lang="hr-HR" sz="2400" b="1" dirty="0" smtClean="0"/>
              <a:t>Dominantnost</a:t>
            </a:r>
            <a:r>
              <a:rPr lang="hr-HR" sz="2400" dirty="0" smtClean="0"/>
              <a:t>- preferencija  lijeve ruke</a:t>
            </a:r>
          </a:p>
          <a:p>
            <a:r>
              <a:rPr lang="hr-HR" sz="2400" b="1" dirty="0" smtClean="0"/>
              <a:t>Preosjetljivost</a:t>
            </a:r>
            <a:r>
              <a:rPr lang="hr-HR" sz="2400" dirty="0" smtClean="0"/>
              <a:t> na glasne zvukove-niža tolerancija na zvukove zbog abnormalnih središnjih učinaka supresije (sprečavanje i zadržavanje  intenziteta glasnih zvukova)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89163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80883" y="624110"/>
            <a:ext cx="9823730" cy="734043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5082" y="1223682"/>
            <a:ext cx="10509530" cy="5257800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 smtClean="0"/>
              <a:t>Deficit slušna obrada</a:t>
            </a:r>
          </a:p>
          <a:p>
            <a:r>
              <a:rPr lang="hr-HR" sz="2000" dirty="0" smtClean="0"/>
              <a:t>Kašnjenje u govoru ( u prve dvije godine ne govori nijednu riječ)</a:t>
            </a:r>
          </a:p>
          <a:p>
            <a:r>
              <a:rPr lang="hr-HR" sz="2000" dirty="0" err="1" smtClean="0"/>
              <a:t>Nekohezivni</a:t>
            </a:r>
            <a:r>
              <a:rPr lang="hr-HR" sz="2000" dirty="0" smtClean="0"/>
              <a:t> govor</a:t>
            </a:r>
          </a:p>
          <a:p>
            <a:r>
              <a:rPr lang="hr-HR" sz="2000" dirty="0" smtClean="0"/>
              <a:t>Teškoće s rimovanjem</a:t>
            </a:r>
          </a:p>
          <a:p>
            <a:r>
              <a:rPr lang="hr-HR" sz="2000" dirty="0" smtClean="0"/>
              <a:t>Kronične teškoće sa smjerovima ( lijevo – desno, iznad-ispod, prije-poslije)</a:t>
            </a:r>
          </a:p>
          <a:p>
            <a:pPr marL="0" indent="0">
              <a:buNone/>
            </a:pPr>
            <a:r>
              <a:rPr lang="hr-HR" sz="2000" b="1" dirty="0" smtClean="0"/>
              <a:t>Oštećenja sluha </a:t>
            </a:r>
          </a:p>
          <a:p>
            <a:r>
              <a:rPr lang="hr-HR" dirty="0" smtClean="0"/>
              <a:t>Nepažljivost</a:t>
            </a:r>
          </a:p>
          <a:p>
            <a:r>
              <a:rPr lang="hr-HR" sz="2000" dirty="0" smtClean="0"/>
              <a:t>Lako ometanje</a:t>
            </a:r>
          </a:p>
          <a:p>
            <a:r>
              <a:rPr lang="hr-HR" sz="2000" dirty="0" smtClean="0"/>
              <a:t>Okretanje glave</a:t>
            </a:r>
          </a:p>
          <a:p>
            <a:r>
              <a:rPr lang="hr-HR" sz="2000" dirty="0" smtClean="0"/>
              <a:t>Teškoće u prizivanju riječi</a:t>
            </a:r>
          </a:p>
          <a:p>
            <a:r>
              <a:rPr lang="hr-HR" sz="2000" dirty="0" smtClean="0"/>
              <a:t>Ispuštanje završetka riječi</a:t>
            </a:r>
          </a:p>
          <a:p>
            <a:r>
              <a:rPr lang="hr-HR" sz="2000" dirty="0" smtClean="0"/>
              <a:t>Pogrešne riječi (noj umjesto moj, drob umjesto brod)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21544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965" y="624110"/>
            <a:ext cx="9971647" cy="680255"/>
          </a:xfrm>
        </p:spPr>
        <p:txBody>
          <a:bodyPr>
            <a:normAutofit/>
          </a:bodyPr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7165" y="1452282"/>
            <a:ext cx="10657447" cy="445894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Smanjiti buku ( odmicanje učenika od slušnih i vidnih </a:t>
            </a:r>
            <a:r>
              <a:rPr lang="hr-HR" sz="2400" dirty="0" err="1" smtClean="0"/>
              <a:t>distraktora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Sjedenje naprijed</a:t>
            </a:r>
          </a:p>
          <a:p>
            <a:r>
              <a:rPr lang="hr-HR" sz="2400" dirty="0" smtClean="0"/>
              <a:t>Osigurati vidne signale ( izravno gledanje , čitanje s usana, )</a:t>
            </a:r>
          </a:p>
          <a:p>
            <a:r>
              <a:rPr lang="hr-HR" sz="2400" dirty="0" smtClean="0"/>
              <a:t>Usmjeravanje na značenja , a ne na pojedinačne riječi ( naglasiti osjećaj i dramatičnost sadržaja)</a:t>
            </a:r>
          </a:p>
          <a:p>
            <a:r>
              <a:rPr lang="hr-HR" sz="2400" dirty="0" smtClean="0"/>
              <a:t>Jasno komuniciranje ( koristiti neverbalne oblike , signale i podsjetnike, variranje tonaliteta i glasnoće glasa te izraza lica pitati  „ Što sam rekla, koliko imate minuta za ovaj zadatak i sl</a:t>
            </a:r>
            <a:r>
              <a:rPr lang="hr-HR" sz="2400" dirty="0"/>
              <a:t>.</a:t>
            </a:r>
            <a:r>
              <a:rPr lang="hr-HR" sz="2400" dirty="0" smtClean="0"/>
              <a:t>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664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Prilagođeni program (PP) i individualizirani pristup ( IOOP)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cs typeface="Arial" panose="020B0604020202020204" pitchFamily="34" charset="0"/>
              </a:rPr>
              <a:t>Intelektualnom statusu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Mogućnosti svladavanja ključnih pojmova</a:t>
            </a:r>
            <a:endParaRPr lang="hr-HR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82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7777" y="624110"/>
            <a:ext cx="9796836" cy="760937"/>
          </a:xfrm>
        </p:spPr>
        <p:txBody>
          <a:bodyPr/>
          <a:lstStyle/>
          <a:p>
            <a:r>
              <a:rPr lang="hr-HR" dirty="0" smtClean="0"/>
              <a:t>DEPRESIJA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385047"/>
            <a:ext cx="10361612" cy="4526175"/>
          </a:xfrm>
        </p:spPr>
        <p:txBody>
          <a:bodyPr/>
          <a:lstStyle/>
          <a:p>
            <a:r>
              <a:rPr lang="hr-HR" sz="2400" dirty="0" smtClean="0"/>
              <a:t>Intenzivan, </a:t>
            </a:r>
            <a:r>
              <a:rPr lang="hr-HR" sz="2400" dirty="0" err="1" smtClean="0"/>
              <a:t>pervazivan</a:t>
            </a:r>
            <a:r>
              <a:rPr lang="hr-HR" sz="2400" dirty="0" smtClean="0"/>
              <a:t> i težak poremećaj koji napada i duh i tijelo.</a:t>
            </a:r>
          </a:p>
          <a:p>
            <a:pPr>
              <a:buFont typeface="+mj-lt"/>
              <a:buAutoNum type="arabicPeriod"/>
            </a:pPr>
            <a:r>
              <a:rPr lang="hr-HR" sz="2000" b="1" dirty="0" smtClean="0"/>
              <a:t>Veliki depresivni poremećaj </a:t>
            </a:r>
            <a:r>
              <a:rPr lang="hr-HR" sz="2000" dirty="0" smtClean="0"/>
              <a:t>– najčešći oblik depresije ( </a:t>
            </a:r>
            <a:r>
              <a:rPr lang="hr-HR" sz="2000" dirty="0" err="1" smtClean="0"/>
              <a:t>melanholija</a:t>
            </a:r>
            <a:r>
              <a:rPr lang="hr-HR" sz="2000" dirty="0" smtClean="0"/>
              <a:t>, gubitak energije, poremećena koncentracija, nesanica, </a:t>
            </a:r>
            <a:r>
              <a:rPr lang="hr-HR" sz="2000" dirty="0" err="1" smtClean="0"/>
              <a:t>hipersomija</a:t>
            </a:r>
            <a:r>
              <a:rPr lang="hr-HR" sz="2000" dirty="0" smtClean="0"/>
              <a:t>, anksioznost i smanjeni libido)</a:t>
            </a:r>
          </a:p>
          <a:p>
            <a:pPr>
              <a:buFont typeface="+mj-lt"/>
              <a:buAutoNum type="arabicPeriod"/>
            </a:pPr>
            <a:r>
              <a:rPr lang="hr-HR" sz="2000" b="1" dirty="0" err="1" smtClean="0"/>
              <a:t>Distimični</a:t>
            </a:r>
            <a:r>
              <a:rPr lang="hr-HR" sz="2000" b="1" dirty="0" smtClean="0"/>
              <a:t> poremećaj </a:t>
            </a:r>
            <a:r>
              <a:rPr lang="hr-HR" sz="2000" dirty="0" smtClean="0"/>
              <a:t>– blaži oblik depresije traje oko 2 godine </a:t>
            </a:r>
            <a:r>
              <a:rPr lang="hr-HR" sz="2000" dirty="0" err="1" smtClean="0"/>
              <a:t>recidivrajućim</a:t>
            </a:r>
            <a:r>
              <a:rPr lang="hr-HR" sz="2000" dirty="0" smtClean="0"/>
              <a:t> epizodama</a:t>
            </a:r>
          </a:p>
          <a:p>
            <a:pPr>
              <a:buFont typeface="+mj-lt"/>
              <a:buAutoNum type="arabicPeriod"/>
            </a:pPr>
            <a:r>
              <a:rPr lang="hr-HR" sz="2000" b="1" dirty="0" smtClean="0"/>
              <a:t>Bipolarni poremećaj </a:t>
            </a:r>
            <a:r>
              <a:rPr lang="hr-HR" sz="2000" dirty="0" smtClean="0"/>
              <a:t>( manična depresivni poremećaj) teška i kronična bolest s ekstremnim raspoloženjima sa snažnom genetskom osnovom</a:t>
            </a:r>
          </a:p>
          <a:p>
            <a:pPr>
              <a:buFont typeface="+mj-lt"/>
              <a:buAutoNum type="arabicPeriod"/>
            </a:pPr>
            <a:r>
              <a:rPr lang="hr-HR" sz="2000" b="1" dirty="0" smtClean="0"/>
              <a:t>Sezonski poremećaj raspoloženja </a:t>
            </a:r>
            <a:r>
              <a:rPr lang="hr-HR" sz="2000" dirty="0" smtClean="0"/>
              <a:t>– slijedi ritam godišnjih doba – zima            proljeće , ljeto</a:t>
            </a:r>
            <a:endParaRPr lang="hr-HR" sz="2000" dirty="0"/>
          </a:p>
        </p:txBody>
      </p:sp>
      <p:cxnSp>
        <p:nvCxnSpPr>
          <p:cNvPr id="5" name="Ravni poveznik sa strelicom 4"/>
          <p:cNvCxnSpPr/>
          <p:nvPr/>
        </p:nvCxnSpPr>
        <p:spPr>
          <a:xfrm flipH="1">
            <a:off x="9278472" y="4115952"/>
            <a:ext cx="726140" cy="1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7779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6719" y="624110"/>
            <a:ext cx="9527894" cy="868514"/>
          </a:xfrm>
        </p:spPr>
        <p:txBody>
          <a:bodyPr/>
          <a:lstStyle/>
          <a:p>
            <a:r>
              <a:rPr lang="hr-HR" dirty="0" smtClean="0"/>
              <a:t>SIMPTOMI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6106" y="1492624"/>
            <a:ext cx="10388506" cy="4418598"/>
          </a:xfrm>
        </p:spPr>
        <p:txBody>
          <a:bodyPr/>
          <a:lstStyle/>
          <a:p>
            <a:r>
              <a:rPr lang="hr-HR" sz="2000" dirty="0" smtClean="0"/>
              <a:t>Trajna tuga i povlačenje</a:t>
            </a:r>
          </a:p>
          <a:p>
            <a:r>
              <a:rPr lang="hr-HR" sz="2000" dirty="0" smtClean="0"/>
              <a:t>Nemogućnost doživljaja ugode „ Ja sam glup”, „Ja sam bezvrijedan”</a:t>
            </a:r>
          </a:p>
          <a:p>
            <a:r>
              <a:rPr lang="hr-HR" sz="2000" dirty="0" smtClean="0"/>
              <a:t>Gubitak interesa za inače omiljene  stvari</a:t>
            </a:r>
          </a:p>
          <a:p>
            <a:r>
              <a:rPr lang="hr-HR" sz="2000" dirty="0" smtClean="0"/>
              <a:t>Umor, neodlučnost, gubitak energije</a:t>
            </a:r>
          </a:p>
          <a:p>
            <a:r>
              <a:rPr lang="hr-HR" sz="2000" dirty="0" err="1" smtClean="0"/>
              <a:t>Pretjerena</a:t>
            </a:r>
            <a:r>
              <a:rPr lang="hr-HR" sz="2000" dirty="0" smtClean="0"/>
              <a:t> </a:t>
            </a:r>
            <a:r>
              <a:rPr lang="hr-HR" sz="2000" dirty="0" smtClean="0"/>
              <a:t>krivnja ili tuga</a:t>
            </a:r>
          </a:p>
          <a:p>
            <a:r>
              <a:rPr lang="hr-HR" sz="2000" dirty="0" smtClean="0"/>
              <a:t>Promjene u navikama spavanja ili težini</a:t>
            </a:r>
          </a:p>
          <a:p>
            <a:r>
              <a:rPr lang="hr-HR" sz="2000" dirty="0" smtClean="0"/>
              <a:t>Razvoj novih višestrukih simptoma tijekom vremena „ Volio bih da mogu jednostavno nestanem”</a:t>
            </a:r>
          </a:p>
          <a:p>
            <a:pPr marL="0" indent="0">
              <a:buNone/>
            </a:pPr>
            <a:r>
              <a:rPr lang="hr-HR" sz="2000" b="1" dirty="0" smtClean="0"/>
              <a:t>OSJEĆAJI</a:t>
            </a:r>
            <a:r>
              <a:rPr lang="hr-HR" sz="2000" dirty="0" smtClean="0"/>
              <a:t>: otupljenost, apatičnost, anksioznost, isključenost, hladnoća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71316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5239"/>
          </a:xfrm>
        </p:spPr>
        <p:txBody>
          <a:bodyPr/>
          <a:lstStyle/>
          <a:p>
            <a:r>
              <a:rPr lang="hr-HR" dirty="0" smtClean="0"/>
              <a:t>UZROCI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9553" y="1110343"/>
            <a:ext cx="10375059" cy="4800879"/>
          </a:xfrm>
        </p:spPr>
        <p:txBody>
          <a:bodyPr>
            <a:normAutofit fontScale="92500" lnSpcReduction="20000"/>
          </a:bodyPr>
          <a:lstStyle/>
          <a:p>
            <a:r>
              <a:rPr lang="hr-HR" sz="2200" b="1" dirty="0" smtClean="0"/>
              <a:t>Kemijska neravnoteža </a:t>
            </a:r>
            <a:r>
              <a:rPr lang="hr-HR" sz="2200" dirty="0" smtClean="0"/>
              <a:t>– niska razina serotonina</a:t>
            </a:r>
          </a:p>
          <a:p>
            <a:r>
              <a:rPr lang="hr-HR" sz="2200" b="1" dirty="0" smtClean="0"/>
              <a:t>Spol </a:t>
            </a:r>
          </a:p>
          <a:p>
            <a:r>
              <a:rPr lang="hr-HR" sz="2200" b="1" dirty="0" smtClean="0"/>
              <a:t>Disfunkcija </a:t>
            </a:r>
            <a:r>
              <a:rPr lang="hr-HR" sz="2200" b="1" dirty="0" err="1" smtClean="0"/>
              <a:t>cikotina</a:t>
            </a:r>
            <a:r>
              <a:rPr lang="hr-HR" sz="2200" dirty="0" smtClean="0"/>
              <a:t>– posrednici u </a:t>
            </a:r>
            <a:r>
              <a:rPr lang="hr-HR" sz="2200" dirty="0"/>
              <a:t>u</a:t>
            </a:r>
            <a:r>
              <a:rPr lang="hr-HR" sz="2200" dirty="0" smtClean="0"/>
              <a:t>palnim reakcijama </a:t>
            </a:r>
            <a:r>
              <a:rPr lang="hr-HR" sz="2200" dirty="0" smtClean="0"/>
              <a:t> </a:t>
            </a:r>
            <a:endParaRPr lang="hr-HR" sz="2200" dirty="0" smtClean="0"/>
          </a:p>
          <a:p>
            <a:r>
              <a:rPr lang="hr-HR" sz="2200" b="1" dirty="0" err="1" smtClean="0"/>
              <a:t>Distres</a:t>
            </a:r>
            <a:r>
              <a:rPr lang="hr-HR" sz="2200" dirty="0" smtClean="0"/>
              <a:t> – ekstremni stres – </a:t>
            </a:r>
            <a:r>
              <a:rPr lang="hr-HR" sz="2200" dirty="0" smtClean="0"/>
              <a:t>(poremećena </a:t>
            </a:r>
            <a:r>
              <a:rPr lang="hr-HR" sz="2200" dirty="0" smtClean="0"/>
              <a:t>sposobnost mozga da se nosi s </a:t>
            </a:r>
            <a:r>
              <a:rPr lang="hr-HR" sz="2200" dirty="0" smtClean="0"/>
              <a:t>promjenom)</a:t>
            </a:r>
            <a:endParaRPr lang="hr-HR" sz="2200" dirty="0" smtClean="0"/>
          </a:p>
          <a:p>
            <a:r>
              <a:rPr lang="hr-HR" sz="2200" b="1" dirty="0" smtClean="0"/>
              <a:t>Sezonska tama </a:t>
            </a:r>
            <a:r>
              <a:rPr lang="hr-HR" sz="2200" dirty="0" smtClean="0"/>
              <a:t>– smanjenje sunčeve svjetlosti – biokemijska reakcija – smanjenje energije</a:t>
            </a:r>
          </a:p>
          <a:p>
            <a:r>
              <a:rPr lang="hr-HR" sz="2200" b="1" dirty="0" smtClean="0"/>
              <a:t>Pušenje</a:t>
            </a:r>
          </a:p>
          <a:p>
            <a:r>
              <a:rPr lang="hr-HR" sz="2200" b="1" dirty="0" smtClean="0"/>
              <a:t>Pomanjkanje mozgovnih stanica- </a:t>
            </a:r>
            <a:r>
              <a:rPr lang="hr-HR" sz="2200" dirty="0" smtClean="0"/>
              <a:t>malo mozgovno područje u </a:t>
            </a:r>
            <a:r>
              <a:rPr lang="hr-HR" sz="2200" dirty="0" err="1" smtClean="0"/>
              <a:t>prefrontalnom</a:t>
            </a:r>
            <a:r>
              <a:rPr lang="hr-HR" sz="2200" dirty="0" smtClean="0"/>
              <a:t> </a:t>
            </a:r>
            <a:r>
              <a:rPr lang="hr-HR" sz="2200" dirty="0" smtClean="0"/>
              <a:t>korteksu( </a:t>
            </a:r>
            <a:r>
              <a:rPr lang="hr-HR" sz="2200" dirty="0" smtClean="0"/>
              <a:t>39-48% manje moždanog tkiva, manja aktivnost za 8%  i 41% manje </a:t>
            </a:r>
            <a:r>
              <a:rPr lang="hr-HR" sz="2200" dirty="0" err="1" smtClean="0"/>
              <a:t>glija</a:t>
            </a:r>
            <a:r>
              <a:rPr lang="hr-HR" sz="2200" dirty="0" smtClean="0"/>
              <a:t> stanica)</a:t>
            </a:r>
          </a:p>
          <a:p>
            <a:r>
              <a:rPr lang="hr-HR" sz="2200" b="1" dirty="0" smtClean="0"/>
              <a:t>Neishranjenost</a:t>
            </a:r>
            <a:r>
              <a:rPr lang="hr-HR" sz="2200" dirty="0" smtClean="0"/>
              <a:t> – nedostatak vitamina / minerala ( folne kiseline kod starijih osoba, </a:t>
            </a:r>
            <a:r>
              <a:rPr lang="hr-HR" sz="2200" dirty="0" err="1" smtClean="0"/>
              <a:t>tiamina</a:t>
            </a:r>
            <a:r>
              <a:rPr lang="hr-HR" sz="2200" dirty="0" smtClean="0"/>
              <a:t> i vitamina B, nedostatak Fe)</a:t>
            </a:r>
          </a:p>
          <a:p>
            <a:r>
              <a:rPr lang="hr-HR" sz="2200" b="1" dirty="0" err="1" smtClean="0"/>
              <a:t>Nasiljeđe</a:t>
            </a:r>
            <a:endParaRPr lang="hr-HR" sz="2200" b="1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9614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11189" y="624110"/>
            <a:ext cx="9393424" cy="1280890"/>
          </a:xfrm>
        </p:spPr>
        <p:txBody>
          <a:bodyPr/>
          <a:lstStyle/>
          <a:p>
            <a:r>
              <a:rPr lang="hr-HR" dirty="0" smtClean="0"/>
              <a:t>ŠTO NASTAVNIK MOŽE UČINITI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8494" y="1640541"/>
            <a:ext cx="10106118" cy="4270681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Timski pristup </a:t>
            </a:r>
            <a:r>
              <a:rPr lang="hr-HR" sz="2400" dirty="0" smtClean="0"/>
              <a:t>– podržavajući odnos</a:t>
            </a:r>
          </a:p>
          <a:p>
            <a:r>
              <a:rPr lang="hr-HR" sz="2400" b="1" dirty="0" smtClean="0"/>
              <a:t>Tjelesna aktivnost </a:t>
            </a:r>
            <a:r>
              <a:rPr lang="hr-HR" sz="2400" dirty="0" smtClean="0"/>
              <a:t>– povećanje neurotransmitera „ dobrog osjećaja”</a:t>
            </a:r>
          </a:p>
          <a:p>
            <a:r>
              <a:rPr lang="hr-HR" sz="2400" b="1" dirty="0" smtClean="0"/>
              <a:t>Povećanje vještina suočavanja </a:t>
            </a:r>
            <a:r>
              <a:rPr lang="hr-HR" sz="2400" dirty="0" smtClean="0"/>
              <a:t>– poučiti učenika da pozitivno </a:t>
            </a:r>
            <a:r>
              <a:rPr lang="hr-HR" sz="2400" dirty="0" smtClean="0"/>
              <a:t>razmišljaju ( </a:t>
            </a:r>
            <a:r>
              <a:rPr lang="hr-HR" sz="2400" dirty="0" err="1" smtClean="0"/>
              <a:t>Npr</a:t>
            </a:r>
            <a:r>
              <a:rPr lang="hr-HR" sz="2400" dirty="0" smtClean="0"/>
              <a:t>: svaki </a:t>
            </a:r>
            <a:r>
              <a:rPr lang="hr-HR" sz="2400" dirty="0" smtClean="0"/>
              <a:t>se događaj može interpretirati na više načina- izbor za povećanje </a:t>
            </a:r>
            <a:r>
              <a:rPr lang="hr-HR" sz="2400" dirty="0" smtClean="0"/>
              <a:t>moći)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83397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9632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Tabela za individualizirani pristup za učenike 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</p:nvPr>
        </p:nvGraphicFramePr>
        <p:xfrm>
          <a:off x="1112837" y="1528413"/>
          <a:ext cx="9696451" cy="5042599"/>
        </p:xfrm>
        <a:graphic>
          <a:graphicData uri="http://schemas.openxmlformats.org/drawingml/2006/table">
            <a:tbl>
              <a:tblPr/>
              <a:tblGrid>
                <a:gridCol w="1953190">
                  <a:extLst>
                    <a:ext uri="{9D8B030D-6E8A-4147-A177-3AD203B41FA5}">
                      <a16:colId xmlns:a16="http://schemas.microsoft.com/office/drawing/2014/main" val="2442158100"/>
                    </a:ext>
                  </a:extLst>
                </a:gridCol>
                <a:gridCol w="1953190">
                  <a:extLst>
                    <a:ext uri="{9D8B030D-6E8A-4147-A177-3AD203B41FA5}">
                      <a16:colId xmlns:a16="http://schemas.microsoft.com/office/drawing/2014/main" val="4064162604"/>
                    </a:ext>
                  </a:extLst>
                </a:gridCol>
                <a:gridCol w="1529000">
                  <a:extLst>
                    <a:ext uri="{9D8B030D-6E8A-4147-A177-3AD203B41FA5}">
                      <a16:colId xmlns:a16="http://schemas.microsoft.com/office/drawing/2014/main" val="3167956099"/>
                    </a:ext>
                  </a:extLst>
                </a:gridCol>
                <a:gridCol w="1443324">
                  <a:extLst>
                    <a:ext uri="{9D8B030D-6E8A-4147-A177-3AD203B41FA5}">
                      <a16:colId xmlns:a16="http://schemas.microsoft.com/office/drawing/2014/main" val="2710764142"/>
                    </a:ext>
                  </a:extLst>
                </a:gridCol>
                <a:gridCol w="1443324">
                  <a:extLst>
                    <a:ext uri="{9D8B030D-6E8A-4147-A177-3AD203B41FA5}">
                      <a16:colId xmlns:a16="http://schemas.microsoft.com/office/drawing/2014/main" val="3824571524"/>
                    </a:ext>
                  </a:extLst>
                </a:gridCol>
                <a:gridCol w="1374423">
                  <a:extLst>
                    <a:ext uri="{9D8B030D-6E8A-4147-A177-3AD203B41FA5}">
                      <a16:colId xmlns:a16="http://schemas.microsoft.com/office/drawing/2014/main" val="3688731064"/>
                    </a:ext>
                  </a:extLst>
                </a:gridCol>
              </a:tblGrid>
              <a:tr h="14287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 VREDNOVANJA ODGOJNO OBRAZOVNA POSTIGNUĆA UČENIKA ISHODI UČENJA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KRITERIJE VREDNOVANJA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074786"/>
                  </a:ext>
                </a:extLst>
              </a:tr>
              <a:tr h="47625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Dovoljan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Dobar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Vrlo dobar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odličan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699640"/>
                  </a:ext>
                </a:extLst>
              </a:tr>
              <a:tr h="13335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PREMA BLOOMOVOJ TAKSONOMIJI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KOGNITIVNA RAZINA ZNANJA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ZNANJE/PRISJEĆANJE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RAZUMIJEVANJE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PRIMJENA – ANALIZA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SINTEZA/ EVALUACIJA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09855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PSIHOMOTORNA RAZINA VJEŠTINE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OPAŽANJE–POZORNOST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VOĐENE VJEŠTINE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SLOŽENO REAGIRANJE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PRILAGODBA – KREIRANJE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8678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ODGOJNA RAZINA STAVOVI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PRIHVAĆANJE – svjesno prati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REAGIRANJE–aktivno sudjelovanje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USVAJANJE VRIJEDNOSTI – procjena odnosa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ORGANIZIRANJE VRIJEDNOSTI – prema prioritetima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758441"/>
                  </a:ext>
                </a:extLst>
              </a:tr>
              <a:tr h="836930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i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 VREDNOVANJA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ODGOJNO OBRAZOVNIH POSTIGNUĆA UČENIKA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USVOJENOST NASTAVNIH SADRŽAJA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Spoznajna razina ZNANJA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738942"/>
                  </a:ext>
                </a:extLst>
              </a:tr>
              <a:tr h="8420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PRAKTIČNA PRIMJENA NASTAVNIH SADRŽAJA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Psihomotorna razina VJEŠTINE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935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KVALITETA RADA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solidFill>
                            <a:srgbClr val="833C0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Odgojna razina STAVOVI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163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SLOBODAN IZBOR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557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432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656050"/>
          </a:xfrm>
        </p:spPr>
        <p:txBody>
          <a:bodyPr>
            <a:normAutofit/>
          </a:bodyPr>
          <a:lstStyle/>
          <a:p>
            <a:r>
              <a:rPr lang="hr-HR" sz="2400" b="1" i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NAČINI VREDNOVANJA ODGOJNO-OBRAZOVNIH POSTIGNUĆA UČENIKA</a:t>
            </a: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620393"/>
              </p:ext>
            </p:extLst>
          </p:nvPr>
        </p:nvGraphicFramePr>
        <p:xfrm>
          <a:off x="2209600" y="1306286"/>
          <a:ext cx="7804551" cy="4605563"/>
        </p:xfrm>
        <a:graphic>
          <a:graphicData uri="http://schemas.openxmlformats.org/drawingml/2006/table">
            <a:tbl>
              <a:tblPr/>
              <a:tblGrid>
                <a:gridCol w="4094980">
                  <a:extLst>
                    <a:ext uri="{9D8B030D-6E8A-4147-A177-3AD203B41FA5}">
                      <a16:colId xmlns:a16="http://schemas.microsoft.com/office/drawing/2014/main" val="1320175254"/>
                    </a:ext>
                  </a:extLst>
                </a:gridCol>
                <a:gridCol w="3709571">
                  <a:extLst>
                    <a:ext uri="{9D8B030D-6E8A-4147-A177-3AD203B41FA5}">
                      <a16:colId xmlns:a16="http://schemas.microsoft.com/office/drawing/2014/main" val="278087621"/>
                    </a:ext>
                  </a:extLst>
                </a:gridCol>
              </a:tblGrid>
              <a:tr h="230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11" marR="57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811" marR="57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532951"/>
                  </a:ext>
                </a:extLst>
              </a:tr>
              <a:tr h="1391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USVOJENOST NASTAVNIH SADRŽAJA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i="1">
                          <a:solidFill>
                            <a:srgbClr val="53813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Spoznajna razina ZNANJA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PRIJEDLOZI: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b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USMENE PROVJERE POSTIGNUĆA UČENIKA</a:t>
                      </a:r>
                      <a:r>
                        <a:rPr lang="hr-HR" sz="10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(POSTUPCI: DEBATA, INTERVJU, INDIVIDUALNI RAZGOVORI, PARLAONICA, RAD U PARU...)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b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PISANE PROVJERE POSTIGNUĆA UČENIKA (</a:t>
                      </a: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POSTUPCI: SEMINARI, ESEJI, TESTOVI , ZADACI OBJEKTIVNOG TIPA, 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GRAFIČKI RADOVI/ SKICE/ SHEME</a:t>
                      </a:r>
                      <a:r>
                        <a:rPr lang="hr-HR" sz="10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(POSTUPCI: PROGRAMI, VJEŽBE, PREZENTACIJE...)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796921"/>
                  </a:ext>
                </a:extLst>
              </a:tr>
              <a:tr h="149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PRAKTIČNA PRIMJENA NASTAVNIH SADRŽAJA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i="1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Psihomotorna razina VJEŠTINE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PRIJEDLOZI: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ODRŽATI PREZENTACIJU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IZVESTI PRAKTIČNU VJEŽBU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IZVESTI/DEMONSTRIRATI POKAZNU VJEŽBU NA PLOČI ILI MODELU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TESTIRANJE URADKA (matematike, kemije, fizike, biologije) - SIMULACIJA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IZRADITI UPORABNI PREDMET/MODEL,SKICA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11216"/>
                  </a:ext>
                </a:extLst>
              </a:tr>
              <a:tr h="1491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KVALITETA RADA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b="1" i="1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Odgojna razina STAVOVI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PRIJEDLOZI: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ODNOS PREMA DRUGOME (nastavnik, učenik, razredni odjel, tehničko osoblje škole i </a:t>
                      </a:r>
                      <a:r>
                        <a:rPr lang="hr-H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ODNOS PREMA ŠKOLSKIM OBVEZAMA  ( izrada domaćih radova, redovito nošenje potrebnog nastavnog materijala, redovito pohađanje nastave, aktivnost na satu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ODNOS PREMA KUĆNOM REDU ŠKOLE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ED7D31"/>
                        </a:buClr>
                        <a:buSzPts val="1000"/>
                        <a:buFont typeface="Calibri" panose="020F0502020204030204" pitchFamily="34" charset="0"/>
                        <a:buChar char="-"/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POSLOVNI BONTON/KOMUNIKACIJA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11" marR="57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8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9162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1417" y="624110"/>
            <a:ext cx="9963195" cy="46010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INDIVIDUALNI PRISTUP UČENIKU PO NASTAVNIM SARŽAJIMA</a:t>
            </a:r>
            <a: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358562"/>
              </p:ext>
            </p:extLst>
          </p:nvPr>
        </p:nvGraphicFramePr>
        <p:xfrm>
          <a:off x="940527" y="1227908"/>
          <a:ext cx="10894426" cy="5501379"/>
        </p:xfrm>
        <a:graphic>
          <a:graphicData uri="http://schemas.openxmlformats.org/drawingml/2006/table">
            <a:tbl>
              <a:tblPr/>
              <a:tblGrid>
                <a:gridCol w="444136">
                  <a:extLst>
                    <a:ext uri="{9D8B030D-6E8A-4147-A177-3AD203B41FA5}">
                      <a16:colId xmlns:a16="http://schemas.microsoft.com/office/drawing/2014/main" val="3884869653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824083612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308482342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19320411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236977793"/>
                    </a:ext>
                  </a:extLst>
                </a:gridCol>
                <a:gridCol w="901337">
                  <a:extLst>
                    <a:ext uri="{9D8B030D-6E8A-4147-A177-3AD203B41FA5}">
                      <a16:colId xmlns:a16="http://schemas.microsoft.com/office/drawing/2014/main" val="1019249709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val="361878433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46018299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36631646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45782856"/>
                    </a:ext>
                  </a:extLst>
                </a:gridCol>
                <a:gridCol w="431074">
                  <a:extLst>
                    <a:ext uri="{9D8B030D-6E8A-4147-A177-3AD203B41FA5}">
                      <a16:colId xmlns:a16="http://schemas.microsoft.com/office/drawing/2014/main" val="806241953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241374247"/>
                    </a:ext>
                  </a:extLst>
                </a:gridCol>
                <a:gridCol w="431079">
                  <a:extLst>
                    <a:ext uri="{9D8B030D-6E8A-4147-A177-3AD203B41FA5}">
                      <a16:colId xmlns:a16="http://schemas.microsoft.com/office/drawing/2014/main" val="2468002528"/>
                    </a:ext>
                  </a:extLst>
                </a:gridCol>
              </a:tblGrid>
              <a:tr h="1297653"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Redni broj nastavne jedinice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Nastavni sadržaj edukacije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i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(područja/teme/ključni pojmovi)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POSTIGNUĆA UČENIKA ISHODI UČENJA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 svaki sat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Aktivnosti za učenika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STRATEGIJA PODRŠKE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(prilagodba metoda, sredstava, oblika, postupaka, zahtjeva)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NASTAVNA SREDSTVA: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Monografije, udžbenici, katalozi, radni listovi, testovi, karte, tablice, dijagrami, </a:t>
                      </a:r>
                      <a:r>
                        <a:rPr lang="hr-HR" sz="1400" dirty="0" err="1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grafofolijasheme</a:t>
                      </a:r>
                      <a:r>
                        <a:rPr lang="hr-HR" sz="1400" dirty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filmovi, modeli i izvorna stvarnost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dirty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NASTAVNA POMAGALA: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Ploča, kreda, računalo, projektor, grafoskop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Planirano vrijeme nastavnih sata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Korelativne veze s drugim nastavnim predmetima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Mjesto izvođenja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OSTVARENE ZADAĆE/Mjesto izvođenja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150613"/>
                  </a:ext>
                </a:extLst>
              </a:tr>
              <a:tr h="357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37910"/>
                  </a:ext>
                </a:extLst>
              </a:tr>
              <a:tr h="324878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 NATAVNOG SATA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Uvod,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Obrada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Vježbanje,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Ponavljanje,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Provjera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Vrednovanje)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OBLICI NASTAVNOG RADA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(frontalni,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 u paru,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individualni,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grupni,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mentorski)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NASTAVNE METODE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(usmeno izlaganje, razgovor, prezentacija,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demonstracija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Crtanje i pisanje,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Čitanje i rad s tekstom,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Modeliranje,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b="1" i="1" dirty="0">
                          <a:solidFill>
                            <a:srgbClr val="44546A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Praktični rad...)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548853"/>
                  </a:ext>
                </a:extLst>
              </a:tr>
              <a:tr h="295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6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283700"/>
                  </a:ext>
                </a:extLst>
              </a:tr>
              <a:tr h="295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600" b="1" i="1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5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3274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Jensen</a:t>
            </a:r>
            <a:r>
              <a:rPr lang="hr-HR" dirty="0" smtClean="0"/>
              <a:t> </a:t>
            </a:r>
            <a:r>
              <a:rPr lang="hr-HR" dirty="0" err="1" smtClean="0"/>
              <a:t>Erric</a:t>
            </a:r>
            <a:r>
              <a:rPr lang="hr-HR" dirty="0"/>
              <a:t>,</a:t>
            </a:r>
            <a:r>
              <a:rPr lang="hr-HR" dirty="0" smtClean="0"/>
              <a:t> „Različiti mozgovi, različiti učenici”: Kako doprijeti do onih do kojih se teško dopire, </a:t>
            </a:r>
            <a:r>
              <a:rPr lang="hr-HR" dirty="0" err="1" smtClean="0"/>
              <a:t>Eduka</a:t>
            </a:r>
            <a:r>
              <a:rPr lang="hr-HR" dirty="0" smtClean="0"/>
              <a:t> Zg nakladno društvo d.o.o., (2004.)</a:t>
            </a:r>
          </a:p>
          <a:p>
            <a:r>
              <a:rPr lang="hr-HR" dirty="0" err="1"/>
              <a:t>Jensen</a:t>
            </a:r>
            <a:r>
              <a:rPr lang="hr-HR" dirty="0"/>
              <a:t>, E., Super-nastava (nastavne strategije za kvalitetnu školu i uspješno učenje</a:t>
            </a:r>
            <a:r>
              <a:rPr lang="hr-HR" dirty="0" smtClean="0"/>
              <a:t>), </a:t>
            </a:r>
            <a:r>
              <a:rPr lang="hr-HR" dirty="0" err="1" smtClean="0"/>
              <a:t>Educa</a:t>
            </a:r>
            <a:r>
              <a:rPr lang="hr-HR" dirty="0"/>
              <a:t>, Zagreb, </a:t>
            </a:r>
            <a:r>
              <a:rPr lang="hr-HR" dirty="0" smtClean="0"/>
              <a:t>(2003.)</a:t>
            </a:r>
          </a:p>
          <a:p>
            <a:r>
              <a:rPr lang="hr-HR" dirty="0" err="1"/>
              <a:t>Desforges</a:t>
            </a:r>
            <a:r>
              <a:rPr lang="hr-HR" dirty="0"/>
              <a:t>, C., Uspješno učenje i poučavanje (psihologijski pristupi), </a:t>
            </a:r>
            <a:r>
              <a:rPr lang="hr-HR" dirty="0" err="1"/>
              <a:t>Educa</a:t>
            </a:r>
            <a:r>
              <a:rPr lang="hr-HR" dirty="0"/>
              <a:t>, Zagreb, </a:t>
            </a:r>
            <a:r>
              <a:rPr lang="hr-HR" dirty="0" smtClean="0"/>
              <a:t>(2001.) </a:t>
            </a:r>
          </a:p>
          <a:p>
            <a:r>
              <a:rPr lang="hr-HR" dirty="0" smtClean="0"/>
              <a:t>Armstrong </a:t>
            </a:r>
            <a:r>
              <a:rPr lang="hr-HR" dirty="0"/>
              <a:t>T., „VIŠESTRUKE INTELIGENCIJE U RAZREDU“, </a:t>
            </a:r>
            <a:r>
              <a:rPr lang="hr-HR" dirty="0" err="1"/>
              <a:t>Educa</a:t>
            </a:r>
            <a:r>
              <a:rPr lang="hr-HR" dirty="0"/>
              <a:t>, Zagreb, </a:t>
            </a:r>
            <a:r>
              <a:rPr lang="hr-HR" dirty="0" smtClean="0"/>
              <a:t>(2006.)</a:t>
            </a:r>
          </a:p>
          <a:p>
            <a:r>
              <a:rPr lang="hr-HR" dirty="0" err="1"/>
              <a:t>Muter</a:t>
            </a:r>
            <a:r>
              <a:rPr lang="hr-HR" dirty="0"/>
              <a:t>, V, </a:t>
            </a:r>
            <a:r>
              <a:rPr lang="hr-HR" dirty="0" err="1"/>
              <a:t>Likierman</a:t>
            </a:r>
            <a:r>
              <a:rPr lang="hr-HR" dirty="0"/>
              <a:t>, H. </a:t>
            </a:r>
            <a:r>
              <a:rPr lang="hr-HR" dirty="0" smtClean="0"/>
              <a:t>Disleksija</a:t>
            </a:r>
            <a:r>
              <a:rPr lang="hr-HR" dirty="0"/>
              <a:t>, vodič kroz disleksiju, dispraksiju i </a:t>
            </a:r>
            <a:r>
              <a:rPr lang="hr-HR" dirty="0" smtClean="0"/>
              <a:t>druge teškoće </a:t>
            </a:r>
            <a:r>
              <a:rPr lang="hr-HR" dirty="0"/>
              <a:t>u učenju, Zagreb, </a:t>
            </a:r>
            <a:r>
              <a:rPr lang="hr-HR" dirty="0" err="1"/>
              <a:t>Kigen</a:t>
            </a:r>
            <a:r>
              <a:rPr lang="hr-HR" dirty="0"/>
              <a:t> d.o.o</a:t>
            </a:r>
            <a:r>
              <a:rPr lang="hr-HR" dirty="0" smtClean="0"/>
              <a:t>.</a:t>
            </a:r>
            <a:r>
              <a:rPr lang="hr-HR" dirty="0"/>
              <a:t> (2010</a:t>
            </a:r>
            <a:r>
              <a:rPr lang="hr-HR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701514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516816"/>
          </a:xfrm>
        </p:spPr>
        <p:txBody>
          <a:bodyPr>
            <a:normAutofit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 PAŽNJI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4036422"/>
            <a:ext cx="8915400" cy="1874799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58937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15738" y="624110"/>
            <a:ext cx="9688874" cy="956496"/>
          </a:xfrm>
        </p:spPr>
        <p:txBody>
          <a:bodyPr>
            <a:normAutofit fontScale="90000"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Usporedba prilagođenog programa i redovnog uz individualizirani pristup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94076" y="1482635"/>
            <a:ext cx="4873474" cy="43107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P</a:t>
            </a:r>
            <a:r>
              <a:rPr lang="hr-HR" b="1" dirty="0" smtClean="0">
                <a:solidFill>
                  <a:srgbClr val="C00000"/>
                </a:solidFill>
              </a:rPr>
              <a:t>rilagođeni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96833" y="2063932"/>
            <a:ext cx="6505304" cy="4794068"/>
          </a:xfrm>
        </p:spPr>
        <p:txBody>
          <a:bodyPr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200" kern="0" cap="none" dirty="0"/>
              <a:t>Učenici sa ispodprosječnim intelektualnim funkcioniranjem/učenici koji zbog </a:t>
            </a:r>
            <a:r>
              <a:rPr lang="hr-HR" altLang="sr-Latn-RS" sz="2200" kern="0" cap="none" dirty="0" smtClean="0"/>
              <a:t>spec</a:t>
            </a:r>
            <a:r>
              <a:rPr lang="hr-HR" altLang="sr-Latn-RS" sz="2200" kern="0" dirty="0" smtClean="0"/>
              <a:t>ifične</a:t>
            </a:r>
            <a:r>
              <a:rPr lang="hr-HR" altLang="sr-Latn-RS" sz="2200" kern="0" cap="none" dirty="0" smtClean="0"/>
              <a:t> </a:t>
            </a:r>
            <a:r>
              <a:rPr lang="hr-HR" altLang="sr-Latn-RS" sz="2200" kern="0" cap="none" dirty="0"/>
              <a:t>teškoća ne mogu svladati ključne pojmove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200" kern="0" cap="none" dirty="0"/>
              <a:t>Za sve obrazovne predmete ili samo za neke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000" kern="0" cap="none" dirty="0"/>
              <a:t>Programski i izvedbeno potrebno je smanjiti obrazovne ciljeve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000" kern="0" cap="none" dirty="0"/>
              <a:t>Izdvojiti ono što učenik može svladati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000" kern="0" cap="none" dirty="0"/>
              <a:t>Potrebno je utvrditi razinu učenikovog znanja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000" kern="0" cap="none" dirty="0"/>
              <a:t>Prilagodbu obogatiti individualizacijom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000" kern="0" cap="none" dirty="0"/>
              <a:t>Unaprijed pripremiti pitanja i samo po njima pitati.</a:t>
            </a:r>
          </a:p>
          <a:p>
            <a:pPr>
              <a:buClr>
                <a:schemeClr val="hlink"/>
              </a:buClr>
            </a:pPr>
            <a:endParaRPr lang="hr-HR" altLang="sr-Latn-RS" sz="2400" dirty="0">
              <a:latin typeface="Times New Roman" panose="02020603050405020304" pitchFamily="18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7080069" y="1482635"/>
            <a:ext cx="4158970" cy="431074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Individualizirani pristup</a:t>
            </a:r>
            <a:endParaRPr lang="hr-HR" b="1" dirty="0">
              <a:solidFill>
                <a:schemeClr val="accent5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7210697" y="2063932"/>
            <a:ext cx="4689566" cy="4310742"/>
          </a:xfr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200" kern="0" cap="none" dirty="0"/>
              <a:t>Učenici sa prosječnim ili iznadprosječnim intelektualnim funkcioniranjem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200" kern="0" cap="none" dirty="0"/>
              <a:t>Prilagodba načina rada i zahtjeva prema učeniku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</a:pPr>
            <a:r>
              <a:rPr lang="hr-HR" altLang="sr-Latn-RS" sz="2200" kern="0" cap="none" dirty="0"/>
              <a:t>Da bi se izradio potrebno je utvrditi razinu učenikovog znanja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594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7543" y="624110"/>
            <a:ext cx="9937069" cy="1413696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2200" cap="none" dirty="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+mn-cs"/>
              </a:rPr>
              <a:t> Pravilnik o osnovnoškolskom odgoju i obrazovanju učenika s teškoćama u razvoju   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odgoju i obrazovanju učenika s teškoćama u razvoju     (Orijentacijska lista)</a:t>
            </a:r>
            <a:b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415127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hr-HR" sz="1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VRSTE TEŠKOĆA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O</a:t>
            </a:r>
            <a:r>
              <a:rPr lang="hr-HR" sz="2400" dirty="0" smtClean="0">
                <a:cs typeface="Arial" panose="020B0604020202020204" pitchFamily="34" charset="0"/>
              </a:rPr>
              <a:t>štećenje </a:t>
            </a:r>
            <a:r>
              <a:rPr lang="hr-HR" sz="2400" dirty="0">
                <a:cs typeface="Arial" panose="020B0604020202020204" pitchFamily="34" charset="0"/>
              </a:rPr>
              <a:t>vida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O</a:t>
            </a:r>
            <a:r>
              <a:rPr lang="hr-HR" sz="2400" dirty="0" smtClean="0">
                <a:cs typeface="Arial" panose="020B0604020202020204" pitchFamily="34" charset="0"/>
              </a:rPr>
              <a:t>štećenje </a:t>
            </a:r>
            <a:r>
              <a:rPr lang="hr-HR" sz="2400" dirty="0">
                <a:cs typeface="Arial" panose="020B0604020202020204" pitchFamily="34" charset="0"/>
              </a:rPr>
              <a:t>sluha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P</a:t>
            </a:r>
            <a:r>
              <a:rPr lang="hr-HR" sz="2400" dirty="0" smtClean="0">
                <a:cs typeface="Arial" panose="020B0604020202020204" pitchFamily="34" charset="0"/>
              </a:rPr>
              <a:t>oremećaji </a:t>
            </a:r>
            <a:r>
              <a:rPr lang="hr-HR" sz="2400" dirty="0">
                <a:cs typeface="Arial" panose="020B0604020202020204" pitchFamily="34" charset="0"/>
              </a:rPr>
              <a:t>govorno- glasovne komunikacije i specifične teškoće u učenju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T</a:t>
            </a:r>
            <a:r>
              <a:rPr lang="hr-HR" sz="2400" dirty="0" smtClean="0">
                <a:cs typeface="Arial" panose="020B0604020202020204" pitchFamily="34" charset="0"/>
              </a:rPr>
              <a:t>jelesni </a:t>
            </a:r>
            <a:r>
              <a:rPr lang="hr-HR" sz="2400" dirty="0">
                <a:cs typeface="Arial" panose="020B0604020202020204" pitchFamily="34" charset="0"/>
              </a:rPr>
              <a:t>invaliditet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M</a:t>
            </a:r>
            <a:r>
              <a:rPr lang="hr-HR" sz="2400" dirty="0" smtClean="0">
                <a:cs typeface="Arial" panose="020B0604020202020204" pitchFamily="34" charset="0"/>
              </a:rPr>
              <a:t>entalna </a:t>
            </a:r>
            <a:r>
              <a:rPr lang="hr-HR" sz="2400" dirty="0">
                <a:cs typeface="Arial" panose="020B0604020202020204" pitchFamily="34" charset="0"/>
              </a:rPr>
              <a:t>retardacija 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P</a:t>
            </a:r>
            <a:r>
              <a:rPr lang="hr-HR" sz="2400" dirty="0" smtClean="0">
                <a:cs typeface="Arial" panose="020B0604020202020204" pitchFamily="34" charset="0"/>
              </a:rPr>
              <a:t>oremećaji </a:t>
            </a:r>
            <a:r>
              <a:rPr lang="hr-HR" sz="2400" dirty="0">
                <a:cs typeface="Arial" panose="020B0604020202020204" pitchFamily="34" charset="0"/>
              </a:rPr>
              <a:t>u ponašanju</a:t>
            </a: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A</a:t>
            </a:r>
            <a:r>
              <a:rPr lang="hr-HR" sz="2400" dirty="0" smtClean="0">
                <a:cs typeface="Arial" panose="020B0604020202020204" pitchFamily="34" charset="0"/>
              </a:rPr>
              <a:t>utizam</a:t>
            </a:r>
            <a:endParaRPr lang="hr-HR" sz="2400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defRPr/>
            </a:pPr>
            <a:r>
              <a:rPr lang="hr-HR" sz="2400" dirty="0">
                <a:cs typeface="Arial" panose="020B0604020202020204" pitchFamily="34" charset="0"/>
              </a:rPr>
              <a:t>P</a:t>
            </a:r>
            <a:r>
              <a:rPr lang="hr-HR" sz="2400" dirty="0" smtClean="0">
                <a:cs typeface="Arial" panose="020B0604020202020204" pitchFamily="34" charset="0"/>
              </a:rPr>
              <a:t>ostojanje </a:t>
            </a:r>
            <a:r>
              <a:rPr lang="hr-HR" sz="2400" dirty="0">
                <a:cs typeface="Arial" panose="020B0604020202020204" pitchFamily="34" charset="0"/>
              </a:rPr>
              <a:t>više vrsta i stupnjeva teškoća u psihofizičkom razvoju</a:t>
            </a:r>
          </a:p>
        </p:txBody>
      </p:sp>
    </p:spTree>
    <p:extLst>
      <p:ext uri="{BB962C8B-B14F-4D97-AF65-F5344CB8AC3E}">
        <p14:creationId xmlns:p14="http://schemas.microsoft.com/office/powerpoint/2010/main" val="218809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287384"/>
            <a:ext cx="10364452" cy="664642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SKUPINE UOBIČAJENIH POREMEĆAJA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48540" y="2194621"/>
            <a:ext cx="3995045" cy="599266"/>
          </a:xfrm>
        </p:spPr>
        <p:txBody>
          <a:bodyPr/>
          <a:lstStyle/>
          <a:p>
            <a:r>
              <a:rPr lang="hr-HR" b="1" dirty="0" smtClean="0"/>
              <a:t>POREMEĆAJ</a:t>
            </a:r>
            <a:r>
              <a:rPr lang="hr-HR" dirty="0" smtClean="0"/>
              <a:t>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AKADEMSKIH VJEŠTINA</a:t>
            </a:r>
            <a:r>
              <a:rPr lang="hr-HR" b="1" dirty="0" smtClean="0"/>
              <a:t> </a:t>
            </a:r>
            <a:endParaRPr lang="hr-HR" b="1" dirty="0"/>
          </a:p>
        </p:txBody>
      </p:sp>
      <p:pic>
        <p:nvPicPr>
          <p:cNvPr id="12" name="Rezervirano mjesto slike 11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46" b="35446"/>
          <a:stretch>
            <a:fillRect/>
          </a:stretch>
        </p:blipFill>
        <p:spPr>
          <a:xfrm>
            <a:off x="658782" y="952026"/>
            <a:ext cx="3556907" cy="1177219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half" idx="18"/>
          </p:nvPr>
        </p:nvSpPr>
        <p:spPr>
          <a:xfrm>
            <a:off x="505205" y="2793887"/>
            <a:ext cx="3704977" cy="405092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DISLEKSIJA                                                                           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POREMEĆAJ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ČITANJA                                       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PISMENOG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IZRAŽAVANJA                                 MATEMATIČKIH SPOSOBNOSTI                          P. PAMĆENJA                                                                        ---------------------------------------------------- </a:t>
            </a:r>
          </a:p>
          <a:p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GOVOR I JEZIK 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Afazija/ p. artikulacije                    P. jezičnog izražavanja ,                                P. slušne obrade                                        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SVIJEST</a:t>
            </a: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pilepsija                                                        Poremećaji spavanja                             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hiziofrenija</a:t>
            </a:r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>
          <a:xfrm>
            <a:off x="4443584" y="2194621"/>
            <a:ext cx="3477965" cy="404949"/>
          </a:xfrm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POREMEĆAJI</a:t>
            </a:r>
            <a:r>
              <a:rPr lang="hr-HR" b="1" dirty="0" smtClean="0"/>
              <a:t> UČENJA</a:t>
            </a:r>
            <a:endParaRPr lang="hr-HR" b="1" dirty="0"/>
          </a:p>
        </p:txBody>
      </p:sp>
      <p:pic>
        <p:nvPicPr>
          <p:cNvPr id="15" name="Rezervirano mjesto slike 14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38" b="15338"/>
          <a:stretch>
            <a:fillRect/>
          </a:stretch>
        </p:blipFill>
        <p:spPr>
          <a:xfrm>
            <a:off x="4327758" y="952364"/>
            <a:ext cx="3303588" cy="1176881"/>
          </a:xfrm>
        </p:spPr>
      </p:pic>
      <p:sp>
        <p:nvSpPr>
          <p:cNvPr id="8" name="Rezervirano mjesto teksta 7"/>
          <p:cNvSpPr>
            <a:spLocks noGrp="1"/>
          </p:cNvSpPr>
          <p:nvPr>
            <p:ph type="body" sz="half" idx="19"/>
          </p:nvPr>
        </p:nvSpPr>
        <p:spPr>
          <a:xfrm>
            <a:off x="4153382" y="2599570"/>
            <a:ext cx="3649181" cy="4101800"/>
          </a:xfrm>
        </p:spPr>
        <p:txBody>
          <a:bodyPr>
            <a:noAutofit/>
          </a:bodyPr>
          <a:lstStyle/>
          <a:p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Autizam                                             </a:t>
            </a:r>
            <a:r>
              <a:rPr lang="hr-HR" sz="1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Kašnjenje u razvoju                         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Williamov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sindrom                       Retardacija                                              --------------------------------------------</a:t>
            </a: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 MOTORIČKIH VJEŠTINA                  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enzorni motorički deficiti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ipokinetički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poremećaji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iperaktivnost                                         P. neverbalnog učenja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untingtonova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bolest                     Cerebralna paraliza                             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taksija</a:t>
            </a:r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13"/>
          </p:nvPr>
        </p:nvSpPr>
        <p:spPr>
          <a:xfrm>
            <a:off x="7922153" y="2194621"/>
            <a:ext cx="3350078" cy="404949"/>
          </a:xfrm>
        </p:spPr>
        <p:txBody>
          <a:bodyPr/>
          <a:lstStyle/>
          <a:p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 PONAŠANJA</a:t>
            </a:r>
            <a:endParaRPr lang="hr-HR" sz="1800" b="1" dirty="0"/>
          </a:p>
        </p:txBody>
      </p:sp>
      <p:pic>
        <p:nvPicPr>
          <p:cNvPr id="20" name="Rezervirano mjesto slike 19"/>
          <p:cNvPicPr>
            <a:picLocks noGrp="1" noChangeAspect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39" b="32639"/>
          <a:stretch>
            <a:fillRect/>
          </a:stretch>
        </p:blipFill>
        <p:spPr>
          <a:xfrm>
            <a:off x="7802563" y="912813"/>
            <a:ext cx="3305175" cy="1216025"/>
          </a:xfrm>
        </p:spPr>
      </p:pic>
      <p:sp>
        <p:nvSpPr>
          <p:cNvPr id="11" name="Rezervirano mjesto teksta 10"/>
          <p:cNvSpPr>
            <a:spLocks noGrp="1"/>
          </p:cNvSpPr>
          <p:nvPr>
            <p:ph type="body" sz="half" idx="20"/>
          </p:nvPr>
        </p:nvSpPr>
        <p:spPr>
          <a:xfrm>
            <a:off x="7631347" y="2599570"/>
            <a:ext cx="4399544" cy="4101800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pažnje (ADD)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Poremećaj s prkošenjem  i </a:t>
            </a:r>
            <a:r>
              <a:rPr lang="hr-HR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suprostavljanjem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hr-H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Antisocijalni poremećaj                           </a:t>
            </a:r>
            <a:r>
              <a:rPr lang="hr-HR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Poremećaj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ophođenja                                 </a:t>
            </a:r>
            <a:r>
              <a:rPr lang="hr-H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 LIČNOSTI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visnost 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aranoidni poremećaj      Anoreksija/bulimija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epresija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nksioznost/panika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ronični stres/</a:t>
            </a:r>
            <a:r>
              <a:rPr lang="hr-H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distres</a:t>
            </a: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Naučena bespomoćnost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TOKSINI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: Neishranjenost Droge ,Alergeni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5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821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Impulzivni učenik-ADD (</a:t>
            </a:r>
            <a:r>
              <a:rPr lang="hr-H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atention</a:t>
            </a: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-deficit </a:t>
            </a:r>
            <a:r>
              <a:rPr lang="hr-H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</a:t>
            </a: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deficit pažnje  -  </a:t>
            </a:r>
            <a:r>
              <a:rPr lang="hr-H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REZULTATI ZA NEKOLIKO TJEDANA</a:t>
            </a:r>
            <a:endParaRPr lang="hr-HR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3774" y="1606732"/>
            <a:ext cx="10363826" cy="4990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Uzroci: 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Genetski  80%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ADD UČENICI - smanjene aktivnosti u čeonom mozgu i bazalnim </a:t>
            </a:r>
            <a:r>
              <a:rPr lang="hr-HR" sz="2400" dirty="0" err="1" smtClean="0">
                <a:cs typeface="Arial" panose="020B0604020202020204" pitchFamily="34" charset="0"/>
              </a:rPr>
              <a:t>ganglijama</a:t>
            </a:r>
            <a:r>
              <a:rPr lang="hr-HR" sz="2400" dirty="0" smtClean="0">
                <a:cs typeface="Arial" panose="020B0604020202020204" pitchFamily="34" charset="0"/>
              </a:rPr>
              <a:t> -10%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 Kemijska neravnoteža – nedovoljna aktivacija u </a:t>
            </a:r>
            <a:r>
              <a:rPr lang="hr-HR" sz="2400" dirty="0" err="1" smtClean="0">
                <a:cs typeface="Arial" panose="020B0604020202020204" pitchFamily="34" charset="0"/>
              </a:rPr>
              <a:t>prefrontalnoj</a:t>
            </a:r>
            <a:r>
              <a:rPr lang="hr-HR" sz="2400" dirty="0" smtClean="0">
                <a:cs typeface="Arial" panose="020B0604020202020204" pitchFamily="34" charset="0"/>
              </a:rPr>
              <a:t> kori sprečava standardnu ulogu regulacije impulsa (</a:t>
            </a:r>
            <a:r>
              <a:rPr lang="hr-HR" sz="2400" dirty="0" err="1" smtClean="0">
                <a:cs typeface="Arial" panose="020B0604020202020204" pitchFamily="34" charset="0"/>
              </a:rPr>
              <a:t>dopaminski</a:t>
            </a:r>
            <a:r>
              <a:rPr lang="hr-HR" sz="2400" dirty="0" smtClean="0">
                <a:cs typeface="Arial" panose="020B0604020202020204" pitchFamily="34" charset="0"/>
              </a:rPr>
              <a:t> putovi)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Ozljeda glave ( pad s bicikla, s kreveta, automobilske nesreće, tučnjava, tjelesna zlostavljanja)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Simetrija čeonih režnjeva ( desni čeoni režanj sklonost k izbjegavanju negativnih posljedica - jača kontrola impulsa</a:t>
            </a:r>
          </a:p>
          <a:p>
            <a:r>
              <a:rPr lang="hr-HR" sz="2400" dirty="0" smtClean="0">
                <a:cs typeface="Arial" panose="020B0604020202020204" pitchFamily="34" charset="0"/>
              </a:rPr>
              <a:t>Ostali mogući rizični činitelja ( alkoholizam u obitelji, histerija – umišljena bolest ,siromaštvo, teške obiteljske </a:t>
            </a:r>
            <a:r>
              <a:rPr lang="hr-HR" sz="2400" dirty="0" smtClean="0">
                <a:cs typeface="Arial" panose="020B0604020202020204" pitchFamily="34" charset="0"/>
              </a:rPr>
              <a:t>situacije zlostavljanja, </a:t>
            </a:r>
            <a:r>
              <a:rPr lang="hr-HR" sz="2400" dirty="0" smtClean="0">
                <a:cs typeface="Arial" panose="020B0604020202020204" pitchFamily="34" charset="0"/>
              </a:rPr>
              <a:t>zanemarivanje i sl.)</a:t>
            </a:r>
          </a:p>
          <a:p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386" y="1319349"/>
            <a:ext cx="2917780" cy="12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8984" y="339635"/>
            <a:ext cx="10041572" cy="666206"/>
          </a:xfrm>
        </p:spPr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PONAŠANJA KOJA UKAZUJU NA ADD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5211" y="1005841"/>
            <a:ext cx="10629401" cy="5669279"/>
          </a:xfrm>
        </p:spPr>
        <p:txBody>
          <a:bodyPr>
            <a:noAutofit/>
          </a:bodyPr>
          <a:lstStyle/>
          <a:p>
            <a:r>
              <a:rPr lang="hr-HR" sz="2000" dirty="0" smtClean="0">
                <a:cs typeface="Arial" panose="020B0604020202020204" pitchFamily="34" charset="0"/>
              </a:rPr>
              <a:t>Slabo računanje napamet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Izrazit </a:t>
            </a:r>
            <a:r>
              <a:rPr lang="hr-HR" sz="2000" dirty="0" err="1" smtClean="0">
                <a:cs typeface="Arial" panose="020B0604020202020204" pitchFamily="34" charset="0"/>
              </a:rPr>
              <a:t>varjabilitet</a:t>
            </a:r>
            <a:r>
              <a:rPr lang="hr-HR" sz="2000" dirty="0" smtClean="0">
                <a:cs typeface="Arial" panose="020B0604020202020204" pitchFamily="34" charset="0"/>
              </a:rPr>
              <a:t> sposobnosti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Slabe vještine planiranja i priprema  budućih događaja 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Neosjetljivost na pogreške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Rijetko završava započeti posao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Glasno dovikuje </a:t>
            </a:r>
            <a:r>
              <a:rPr lang="hr-HR" sz="2000" dirty="0" err="1" smtClean="0">
                <a:cs typeface="Arial" panose="020B0604020202020204" pitchFamily="34" charset="0"/>
              </a:rPr>
              <a:t>ogdovore</a:t>
            </a:r>
            <a:r>
              <a:rPr lang="hr-HR" sz="2000" dirty="0" smtClean="0">
                <a:cs typeface="Arial" panose="020B0604020202020204" pitchFamily="34" charset="0"/>
              </a:rPr>
              <a:t> u razredu , ne čeka svoj red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Češća smetenost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Poremećen osjećaj za protok vremena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Nema strpljenja ( sve želi odmah)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Neuredan radni stol ili osobni prostor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Nemogućnost osvrtanja u prošlost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Ograničeno kratkoročno pamćenje</a:t>
            </a:r>
          </a:p>
          <a:p>
            <a:r>
              <a:rPr lang="hr-HR" sz="2000" dirty="0" smtClean="0">
                <a:cs typeface="Arial" panose="020B0604020202020204" pitchFamily="34" charset="0"/>
              </a:rPr>
              <a:t>Nemogućnost predviđanja i uvida u prošlo iskustvo</a:t>
            </a:r>
            <a:endParaRPr lang="hr-HR" sz="2000" dirty="0"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020" y="1480297"/>
            <a:ext cx="3739403" cy="206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05034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1887</TotalTime>
  <Words>3467</Words>
  <Application>Microsoft Office PowerPoint</Application>
  <PresentationFormat>Široki zaslon</PresentationFormat>
  <Paragraphs>520</Paragraphs>
  <Slides>48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48</vt:i4>
      </vt:variant>
    </vt:vector>
  </HeadingPairs>
  <TitlesOfParts>
    <vt:vector size="55" baseType="lpstr">
      <vt:lpstr>Arial</vt:lpstr>
      <vt:lpstr>Arial Narrow</vt:lpstr>
      <vt:lpstr>Calibri</vt:lpstr>
      <vt:lpstr>Century Gothic</vt:lpstr>
      <vt:lpstr>Times New Roman</vt:lpstr>
      <vt:lpstr>Wingdings 3</vt:lpstr>
      <vt:lpstr>Pramen</vt:lpstr>
      <vt:lpstr>Učenici s posebnim potrebama</vt:lpstr>
      <vt:lpstr>UČENICI S POSEBNIM POTREBAMA</vt:lpstr>
      <vt:lpstr>UČENICI S TEŠKOĆAMA U RAZVOJU</vt:lpstr>
      <vt:lpstr>Prilagođeni program (PP) i individualizirani pristup ( IOOP)</vt:lpstr>
      <vt:lpstr>Usporedba prilagođenog programa i redovnog uz individualizirani pristup</vt:lpstr>
      <vt:lpstr> Pravilnik o osnovnoškolskom odgoju i obrazovanju učenika s teškoćama u razvoju    Pravilnik o odgoju i obrazovanju učenika s teškoćama u razvoju     (Orijentacijska lista) </vt:lpstr>
      <vt:lpstr>SKUPINE UOBIČAJENIH POREMEĆAJA</vt:lpstr>
      <vt:lpstr>Impulzivni učenik-ADD (atention-deficit disorder) deficit pažnje  -  REZULTATI ZA NEKOLIKO TJEDANA</vt:lpstr>
      <vt:lpstr>PONAŠANJA KOJA UKAZUJU NA ADD</vt:lpstr>
      <vt:lpstr>ŠTO MOŽE UČINITI NASTAVNIK:</vt:lpstr>
      <vt:lpstr>       REZIGNIRANI UČENIK- NAUČENA BESPOMOĆNOST</vt:lpstr>
      <vt:lpstr>Tendencija k iskrivljenom mišljenju</vt:lpstr>
      <vt:lpstr>MOGUĆI UZROCI</vt:lpstr>
      <vt:lpstr>PREPOZNATLJIVI SIMPTOMI</vt:lpstr>
      <vt:lpstr>ŠTO NASTAVNIK MOŽE UČINITI</vt:lpstr>
      <vt:lpstr>DISLEKSIJA I DISGRAFIJA</vt:lpstr>
      <vt:lpstr>UZROCI:</vt:lpstr>
      <vt:lpstr>SIMPTOMI </vt:lpstr>
      <vt:lpstr>UPUTA NASTAVNICIMA</vt:lpstr>
      <vt:lpstr>Nadalje…..</vt:lpstr>
      <vt:lpstr>POREMEĆAJ S PRKOŠENJEM I SUPROSTAVLJANJEM</vt:lpstr>
      <vt:lpstr>UZROCI</vt:lpstr>
      <vt:lpstr>ŠTO NASTAVNICI MOGU UČINITI</vt:lpstr>
      <vt:lpstr>HIPERAKTIVNOST- UČENIK U POKRETU</vt:lpstr>
      <vt:lpstr>UZROCI</vt:lpstr>
      <vt:lpstr>Simptomi</vt:lpstr>
      <vt:lpstr>ŠTO NASTAVNIK MOŽE UČINITI</vt:lpstr>
      <vt:lpstr>POREMEĆAJ OPHOĐENJA</vt:lpstr>
      <vt:lpstr>SIMPTOMI</vt:lpstr>
      <vt:lpstr>UZROCI</vt:lpstr>
      <vt:lpstr>ŠTO NASTAVNIK MOŽE UČINITI</vt:lpstr>
      <vt:lpstr>DEMOTIVIRANI UČENIK- KRONIČNA PRIJETNJA I DISTRES</vt:lpstr>
      <vt:lpstr>UZROCI</vt:lpstr>
      <vt:lpstr>SIMPTOMI</vt:lpstr>
      <vt:lpstr>ŠTO NASTAVNIK MOŽE UČINITI</vt:lpstr>
      <vt:lpstr>DEFICIT SLUŠNE OBRADE</vt:lpstr>
      <vt:lpstr>UZROCI</vt:lpstr>
      <vt:lpstr>SIMPTOMI</vt:lpstr>
      <vt:lpstr>ŠTO NASTAVNIK MOŽE UČINITI</vt:lpstr>
      <vt:lpstr>DEPRESIJA</vt:lpstr>
      <vt:lpstr>SIMPTOMI</vt:lpstr>
      <vt:lpstr>UZROCI</vt:lpstr>
      <vt:lpstr>ŠTO NASTAVNIK MOŽE UČINITI</vt:lpstr>
      <vt:lpstr>Tabela za individualizirani pristup za učenike </vt:lpstr>
      <vt:lpstr>NAČINI VREDNOVANJA ODGOJNO-OBRAZOVNIH POSTIGNUĆA UČENIKA</vt:lpstr>
      <vt:lpstr>INDIVIDUALNI PRISTUP UČENIKU PO NASTAVNIM SARŽAJIMA </vt:lpstr>
      <vt:lpstr>LITERATURA:</vt:lpstr>
      <vt:lpstr>   HVALA NA  PAŽNJI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Učenici s posebnim potrebama</dc:title>
  <dc:creator>Windows korisnik</dc:creator>
  <cp:lastModifiedBy>Windows korisnik</cp:lastModifiedBy>
  <cp:revision>140</cp:revision>
  <dcterms:created xsi:type="dcterms:W3CDTF">2019-10-27T10:32:39Z</dcterms:created>
  <dcterms:modified xsi:type="dcterms:W3CDTF">2019-10-30T14:52:51Z</dcterms:modified>
</cp:coreProperties>
</file>